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5"/>
  </p:notesMasterIdLst>
  <p:sldIdLst>
    <p:sldId id="1088" r:id="rId3"/>
    <p:sldId id="426" r:id="rId4"/>
    <p:sldId id="428" r:id="rId5"/>
    <p:sldId id="713" r:id="rId6"/>
    <p:sldId id="572" r:id="rId7"/>
    <p:sldId id="573" r:id="rId8"/>
    <p:sldId id="574" r:id="rId9"/>
    <p:sldId id="865" r:id="rId10"/>
    <p:sldId id="866" r:id="rId11"/>
    <p:sldId id="867" r:id="rId12"/>
    <p:sldId id="868" r:id="rId13"/>
    <p:sldId id="1089" r:id="rId14"/>
    <p:sldId id="1090" r:id="rId15"/>
    <p:sldId id="1091" r:id="rId16"/>
    <p:sldId id="1092" r:id="rId17"/>
    <p:sldId id="1093" r:id="rId18"/>
    <p:sldId id="583" r:id="rId19"/>
    <p:sldId id="584" r:id="rId20"/>
    <p:sldId id="590" r:id="rId21"/>
    <p:sldId id="1095" r:id="rId22"/>
    <p:sldId id="598" r:id="rId23"/>
    <p:sldId id="997" r:id="rId24"/>
    <p:sldId id="998" r:id="rId25"/>
    <p:sldId id="1087" r:id="rId26"/>
    <p:sldId id="1096" r:id="rId27"/>
    <p:sldId id="1097" r:id="rId28"/>
    <p:sldId id="1098" r:id="rId29"/>
    <p:sldId id="1099" r:id="rId30"/>
    <p:sldId id="1001" r:id="rId31"/>
    <p:sldId id="1100" r:id="rId32"/>
    <p:sldId id="608" r:id="rId33"/>
    <p:sldId id="1103" r:id="rId34"/>
    <p:sldId id="1104" r:id="rId35"/>
    <p:sldId id="609" r:id="rId36"/>
    <p:sldId id="1102" r:id="rId37"/>
    <p:sldId id="1105" r:id="rId38"/>
    <p:sldId id="1006" r:id="rId39"/>
    <p:sldId id="1027" r:id="rId40"/>
    <p:sldId id="1028" r:id="rId41"/>
    <p:sldId id="1029" r:id="rId42"/>
    <p:sldId id="1031" r:id="rId43"/>
    <p:sldId id="1032" r:id="rId44"/>
    <p:sldId id="1033" r:id="rId45"/>
    <p:sldId id="1034" r:id="rId46"/>
    <p:sldId id="1035" r:id="rId47"/>
    <p:sldId id="1036" r:id="rId48"/>
    <p:sldId id="1037" r:id="rId49"/>
    <p:sldId id="1038" r:id="rId50"/>
    <p:sldId id="1043" r:id="rId51"/>
    <p:sldId id="1044" r:id="rId52"/>
    <p:sldId id="1045" r:id="rId53"/>
    <p:sldId id="1046" r:id="rId54"/>
    <p:sldId id="1047" r:id="rId55"/>
    <p:sldId id="1048" r:id="rId56"/>
    <p:sldId id="1049" r:id="rId57"/>
    <p:sldId id="1050" r:id="rId58"/>
    <p:sldId id="1051" r:id="rId59"/>
    <p:sldId id="1107" r:id="rId60"/>
    <p:sldId id="1052" r:id="rId61"/>
    <p:sldId id="1053" r:id="rId62"/>
    <p:sldId id="1054" r:id="rId63"/>
    <p:sldId id="1108" r:id="rId64"/>
    <p:sldId id="1109" r:id="rId65"/>
    <p:sldId id="1060" r:id="rId66"/>
    <p:sldId id="1061" r:id="rId67"/>
    <p:sldId id="1062" r:id="rId68"/>
    <p:sldId id="1063" r:id="rId69"/>
    <p:sldId id="1064" r:id="rId70"/>
    <p:sldId id="1065" r:id="rId71"/>
    <p:sldId id="1066" r:id="rId72"/>
    <p:sldId id="1067" r:id="rId73"/>
    <p:sldId id="1068" r:id="rId74"/>
    <p:sldId id="1069" r:id="rId75"/>
    <p:sldId id="1071" r:id="rId76"/>
    <p:sldId id="1072" r:id="rId77"/>
    <p:sldId id="1110" r:id="rId78"/>
    <p:sldId id="1111" r:id="rId79"/>
    <p:sldId id="1076" r:id="rId80"/>
    <p:sldId id="1077" r:id="rId81"/>
    <p:sldId id="1080" r:id="rId82"/>
    <p:sldId id="1081" r:id="rId83"/>
    <p:sldId id="1082" r:id="rId84"/>
  </p:sldIdLst>
  <p:sldSz cx="12192000" cy="6858000"/>
  <p:notesSz cx="6858000" cy="9144000"/>
  <p:embeddedFontLst>
    <p:embeddedFont>
      <p:font typeface="等线" panose="02010600030101010101" pitchFamily="2" charset="-122"/>
      <p:regular r:id="rId90"/>
      <p:bold r:id="rId91"/>
    </p:embeddedFont>
    <p:embeddedFont>
      <p:font typeface="方正隶变_GBK" panose="02010600030101010101" charset="-122"/>
      <p:regular r:id="rId92"/>
    </p:embeddedFont>
    <p:embeddedFont>
      <p:font typeface="方正姚体" panose="02010601030101010101" pitchFamily="2" charset="-122"/>
      <p:regular r:id="rId93"/>
    </p:embeddedFont>
    <p:embeddedFont>
      <p:font typeface="华文楷体" panose="02010600040101010101" pitchFamily="2" charset="-122"/>
      <p:regular r:id="rId94"/>
    </p:embeddedFont>
    <p:embeddedFont>
      <p:font typeface="楷体" panose="02010609060101010101" pitchFamily="49" charset="-122"/>
      <p:regular r:id="rId95"/>
    </p:embeddedFont>
    <p:embeddedFont>
      <p:font typeface="隶书" panose="02010509060101010101" pitchFamily="49" charset="-122"/>
      <p:regular r:id="rId96"/>
    </p:embeddedFont>
    <p:embeddedFont>
      <p:font typeface="微软雅黑" panose="020B0503020204020204" pitchFamily="34" charset="-122"/>
      <p:regular r:id="rId97"/>
      <p:bold r:id="rId98"/>
    </p:embeddedFont>
    <p:embeddedFont>
      <p:font typeface="Arial Narrow" panose="020B0606020202030204" pitchFamily="34" charset="0"/>
      <p:regular r:id="rId99"/>
      <p:bold r:id="rId100"/>
      <p:italic r:id="rId101"/>
      <p:boldItalic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Verdana" panose="020B0604030504040204" pitchFamily="34" charset="0"/>
      <p:regular r:id="rId107"/>
      <p:bold r:id="rId108"/>
      <p:italic r:id="rId109"/>
      <p:boldItalic r:id="rId1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85263"/>
    <a:srgbClr val="CB061F"/>
    <a:srgbClr val="D8090F"/>
    <a:srgbClr val="6B6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10.fntdata"/><Relationship Id="rId98" Type="http://schemas.openxmlformats.org/officeDocument/2006/relationships/font" Target="fonts/font9.fntdata"/><Relationship Id="rId97" Type="http://schemas.openxmlformats.org/officeDocument/2006/relationships/font" Target="fonts/font8.fntdata"/><Relationship Id="rId96" Type="http://schemas.openxmlformats.org/officeDocument/2006/relationships/font" Target="fonts/font7.fntdata"/><Relationship Id="rId95" Type="http://schemas.openxmlformats.org/officeDocument/2006/relationships/font" Target="fonts/font6.fntdata"/><Relationship Id="rId94" Type="http://schemas.openxmlformats.org/officeDocument/2006/relationships/font" Target="fonts/font5.fntdata"/><Relationship Id="rId93" Type="http://schemas.openxmlformats.org/officeDocument/2006/relationships/font" Target="fonts/font4.fntdata"/><Relationship Id="rId92" Type="http://schemas.openxmlformats.org/officeDocument/2006/relationships/font" Target="fonts/font3.fntdata"/><Relationship Id="rId91" Type="http://schemas.openxmlformats.org/officeDocument/2006/relationships/font" Target="fonts/font2.fntdata"/><Relationship Id="rId90" Type="http://schemas.openxmlformats.org/officeDocument/2006/relationships/font" Target="fonts/font1.fntdata"/><Relationship Id="rId9" Type="http://schemas.openxmlformats.org/officeDocument/2006/relationships/slide" Target="slides/slide7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notesMaster" Target="notesMasters/notesMaster1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0" Type="http://schemas.openxmlformats.org/officeDocument/2006/relationships/font" Target="fonts/font21.fntdata"/><Relationship Id="rId11" Type="http://schemas.openxmlformats.org/officeDocument/2006/relationships/slide" Target="slides/slide9.xml"/><Relationship Id="rId109" Type="http://schemas.openxmlformats.org/officeDocument/2006/relationships/font" Target="fonts/font20.fntdata"/><Relationship Id="rId108" Type="http://schemas.openxmlformats.org/officeDocument/2006/relationships/font" Target="fonts/font19.fntdata"/><Relationship Id="rId107" Type="http://schemas.openxmlformats.org/officeDocument/2006/relationships/font" Target="fonts/font18.fntdata"/><Relationship Id="rId106" Type="http://schemas.openxmlformats.org/officeDocument/2006/relationships/font" Target="fonts/font17.fntdata"/><Relationship Id="rId105" Type="http://schemas.openxmlformats.org/officeDocument/2006/relationships/font" Target="fonts/font16.fntdata"/><Relationship Id="rId104" Type="http://schemas.openxmlformats.org/officeDocument/2006/relationships/font" Target="fonts/font15.fntdata"/><Relationship Id="rId103" Type="http://schemas.openxmlformats.org/officeDocument/2006/relationships/font" Target="fonts/font14.fntdata"/><Relationship Id="rId102" Type="http://schemas.openxmlformats.org/officeDocument/2006/relationships/font" Target="fonts/font13.fntdata"/><Relationship Id="rId101" Type="http://schemas.openxmlformats.org/officeDocument/2006/relationships/font" Target="fonts/font12.fntdata"/><Relationship Id="rId100" Type="http://schemas.openxmlformats.org/officeDocument/2006/relationships/font" Target="fonts/font11.fntdata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0E811-2864-46DC-B16A-A1BEA3F6EF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DBE14-E4D2-4F6F-8423-4156BA1D28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877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59840"/>
            <a:ext cx="10022840" cy="491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82040" y="269875"/>
            <a:ext cx="6974840" cy="81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 rot="0">
            <a:off x="448945" y="269875"/>
            <a:ext cx="389255" cy="664210"/>
            <a:chOff x="321973" y="251081"/>
            <a:chExt cx="905327" cy="1269992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249547" y="323507"/>
              <a:ext cx="1050180" cy="905327"/>
            </a:xfrm>
            <a:prstGeom prst="triangl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27734" y="828161"/>
              <a:ext cx="744238" cy="641585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84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 userDrawn="1"/>
        </p:nvSpPr>
        <p:spPr>
          <a:xfrm>
            <a:off x="-6985" y="6518910"/>
            <a:ext cx="12200890" cy="3987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卡顿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退出重进                               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课堂上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不要背，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理解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即可                                     </a:t>
            </a:r>
            <a:r>
              <a:rPr lang="en-US" altLang="zh-CN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120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分钟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显示出勤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529" y="829888"/>
            <a:ext cx="12192529" cy="585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7801" y="15513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6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单击此处添加文字标题</a:t>
            </a:r>
            <a:endParaRPr lang="zh-CN" altLang="en-US" sz="3200" b="1" dirty="0">
              <a:solidFill>
                <a:srgbClr val="6D01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21973" y="251081"/>
            <a:ext cx="11355259" cy="6382295"/>
            <a:chOff x="321973" y="251081"/>
            <a:chExt cx="11355259" cy="6382295"/>
          </a:xfrm>
        </p:grpSpPr>
        <p:grpSp>
          <p:nvGrpSpPr>
            <p:cNvPr id="8" name="组合 7"/>
            <p:cNvGrpSpPr/>
            <p:nvPr/>
          </p:nvGrpSpPr>
          <p:grpSpPr>
            <a:xfrm>
              <a:off x="321973" y="251081"/>
              <a:ext cx="719427" cy="1009212"/>
              <a:chOff x="321973" y="251081"/>
              <a:chExt cx="905327" cy="1269992"/>
            </a:xfrm>
          </p:grpSpPr>
          <p:sp>
            <p:nvSpPr>
              <p:cNvPr id="12" name="等腰三角形 11"/>
              <p:cNvSpPr/>
              <p:nvPr/>
            </p:nvSpPr>
            <p:spPr>
              <a:xfrm rot="5400000">
                <a:off x="249547" y="323507"/>
                <a:ext cx="1050180" cy="905327"/>
              </a:xfrm>
              <a:prstGeom prst="triangl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427734" y="828161"/>
                <a:ext cx="744238" cy="641585"/>
              </a:xfrm>
              <a:prstGeom prst="triangle">
                <a:avLst/>
              </a:prstGeom>
              <a:solidFill>
                <a:srgbClr val="CB061F"/>
              </a:solidFill>
              <a:ln w="984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0860091" y="5452783"/>
              <a:ext cx="817141" cy="1180593"/>
              <a:chOff x="10860091" y="5452783"/>
              <a:chExt cx="817141" cy="1180593"/>
            </a:xfrm>
          </p:grpSpPr>
          <p:sp>
            <p:nvSpPr>
              <p:cNvPr id="10" name="等腰三角形 9"/>
              <p:cNvSpPr/>
              <p:nvPr/>
            </p:nvSpPr>
            <p:spPr>
              <a:xfrm rot="5400000">
                <a:off x="10804602" y="5508272"/>
                <a:ext cx="804589" cy="693611"/>
              </a:xfrm>
              <a:prstGeom prst="triangle">
                <a:avLst/>
              </a:prstGeom>
              <a:noFill/>
              <a:ln w="28575">
                <a:solidFill>
                  <a:srgbClr val="CB06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16200000" flipH="1">
                <a:off x="11169271" y="6125414"/>
                <a:ext cx="545588" cy="47033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984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 userDrawn="1"/>
        </p:nvSpPr>
        <p:spPr>
          <a:xfrm>
            <a:off x="1905" y="0"/>
            <a:ext cx="121877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59840"/>
            <a:ext cx="10022840" cy="491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3"/>
          </p:nvPr>
        </p:nvSpPr>
        <p:spPr>
          <a:xfrm>
            <a:off x="1082040" y="269875"/>
            <a:ext cx="6974840" cy="81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-6985" y="6518910"/>
            <a:ext cx="12200890" cy="3987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卡顿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退出重进                               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课堂上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不要背，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理解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即可                                     </a:t>
            </a:r>
            <a:r>
              <a:rPr lang="en-US" altLang="zh-CN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120</a:t>
            </a:r>
            <a:r>
              <a:rPr lang="zh-CN" altLang="en-US" sz="2000" b="1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分钟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显示出勤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rot="0">
            <a:off x="448945" y="269875"/>
            <a:ext cx="389255" cy="664210"/>
            <a:chOff x="321973" y="251081"/>
            <a:chExt cx="905327" cy="1269992"/>
          </a:xfrm>
        </p:grpSpPr>
        <p:sp>
          <p:nvSpPr>
            <p:cNvPr id="18" name="等腰三角形 17"/>
            <p:cNvSpPr/>
            <p:nvPr/>
          </p:nvSpPr>
          <p:spPr>
            <a:xfrm rot="5400000">
              <a:off x="249547" y="323507"/>
              <a:ext cx="1050180" cy="905327"/>
            </a:xfrm>
            <a:prstGeom prst="triangl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27734" y="828161"/>
              <a:ext cx="744238" cy="641585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84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DA866-4662-424E-9091-F85729D1C3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02A9F-F451-4370-9936-79D76DA6AD3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 userDrawn="1"/>
        </p:nvSpPr>
        <p:spPr>
          <a:xfrm>
            <a:off x="1082040" y="269875"/>
            <a:ext cx="6974840" cy="81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rgbClr val="CB061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5400000">
            <a:off x="633350" y="1721364"/>
            <a:ext cx="4324228" cy="372778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984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3830278" y="4186774"/>
            <a:ext cx="951499" cy="820258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84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0601821" y="5393972"/>
            <a:ext cx="804589" cy="69361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15222" t="2705" r="13757"/>
          <a:stretch>
            <a:fillRect/>
          </a:stretch>
        </p:blipFill>
        <p:spPr>
          <a:xfrm>
            <a:off x="723900" y="2532380"/>
            <a:ext cx="3211195" cy="2892425"/>
          </a:xfrm>
          <a:custGeom>
            <a:avLst/>
            <a:gdLst>
              <a:gd name="connsiteX0" fmla="*/ 0 w 3820112"/>
              <a:gd name="connsiteY0" fmla="*/ 0 h 3441291"/>
              <a:gd name="connsiteX1" fmla="*/ 3820112 w 3820112"/>
              <a:gd name="connsiteY1" fmla="*/ 350451 h 3441291"/>
              <a:gd name="connsiteX2" fmla="*/ 1654750 w 3820112"/>
              <a:gd name="connsiteY2" fmla="*/ 3441291 h 3441291"/>
              <a:gd name="connsiteX3" fmla="*/ 1595364 w 3820112"/>
              <a:gd name="connsiteY3" fmla="*/ 3441291 h 344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12" h="3441291">
                <a:moveTo>
                  <a:pt x="0" y="0"/>
                </a:moveTo>
                <a:lnTo>
                  <a:pt x="3820112" y="350451"/>
                </a:lnTo>
                <a:lnTo>
                  <a:pt x="1654750" y="3441291"/>
                </a:lnTo>
                <a:lnTo>
                  <a:pt x="1595364" y="3441291"/>
                </a:lnTo>
                <a:close/>
              </a:path>
            </a:pathLst>
          </a:custGeom>
        </p:spPr>
      </p:pic>
      <p:sp>
        <p:nvSpPr>
          <p:cNvPr id="11" name="TextBox 20"/>
          <p:cNvSpPr txBox="1"/>
          <p:nvPr/>
        </p:nvSpPr>
        <p:spPr>
          <a:xfrm>
            <a:off x="6822738" y="2948267"/>
            <a:ext cx="3201670" cy="808355"/>
          </a:xfrm>
          <a:prstGeom prst="rect">
            <a:avLst/>
          </a:prstGeom>
          <a:noFill/>
        </p:spPr>
        <p:txBody>
          <a:bodyPr wrap="none" lIns="70907" tIns="35454" rIns="70907" bIns="35454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组织行为学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6443122" y="3836001"/>
            <a:ext cx="3960440" cy="285115"/>
          </a:xfrm>
          <a:prstGeom prst="rect">
            <a:avLst/>
          </a:prstGeom>
          <a:noFill/>
        </p:spPr>
        <p:txBody>
          <a:bodyPr wrap="square" lIns="70907" tIns="35454" rIns="70907" bIns="35454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方正兰亭准黑_GBK" panose="02000000000000000000" pitchFamily="2" charset="-122"/>
              </a:rPr>
              <a:t>心理支配行为，行为反衬心理，组行你行不行。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ea typeface="方正兰亭准黑_GBK" panose="02000000000000000000" pitchFamily="2" charset="-122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7816215" y="4423410"/>
            <a:ext cx="2093595" cy="346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70907" tIns="35454" rIns="70907" bIns="3545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老师：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________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7905" y="3318510"/>
            <a:ext cx="39700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（</a:t>
            </a:r>
            <a:r>
              <a:rPr lang="en-US" altLang="zh-CN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2</a:t>
            </a:r>
            <a:r>
              <a:rPr lang="zh-CN" altLang="en-US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）</a:t>
            </a:r>
            <a:r>
              <a:rPr lang="en-US" altLang="zh-CN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“</a:t>
            </a:r>
            <a:r>
              <a:rPr lang="zh-CN" altLang="en-US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有机体的需要产生内驱力，</a:t>
            </a:r>
            <a:endParaRPr lang="zh-CN" altLang="en-US" sz="2000" b="1"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             内驱力激发有机体的行为</a:t>
            </a:r>
            <a:r>
              <a:rPr lang="en-US" altLang="zh-CN" sz="2000" b="1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”</a:t>
            </a:r>
            <a:endParaRPr lang="en-US" altLang="zh-CN" sz="2000" b="1"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17905" y="2621915"/>
            <a:ext cx="10514330" cy="1379220"/>
            <a:chOff x="1343" y="6624"/>
            <a:chExt cx="16558" cy="2172"/>
          </a:xfrm>
        </p:grpSpPr>
        <p:grpSp>
          <p:nvGrpSpPr>
            <p:cNvPr id="8" name="组合 7"/>
            <p:cNvGrpSpPr/>
            <p:nvPr/>
          </p:nvGrpSpPr>
          <p:grpSpPr>
            <a:xfrm>
              <a:off x="1343" y="6624"/>
              <a:ext cx="16558" cy="1700"/>
              <a:chOff x="1055" y="7512"/>
              <a:chExt cx="16558" cy="170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055" y="7512"/>
                <a:ext cx="16558" cy="1700"/>
                <a:chOff x="1055" y="7512"/>
                <a:chExt cx="16558" cy="1700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055" y="7512"/>
                  <a:ext cx="6622" cy="87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8E5E1"/>
                      </a:solidFill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l" fontAlgn="auto">
                    <a:lnSpc>
                      <a:spcPct val="150000"/>
                    </a:lnSpc>
                  </a:pPr>
                  <a:r>
                    <a:rPr lang="zh-CN" altLang="en-US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（</a:t>
                  </a:r>
                  <a:r>
                    <a:rPr lang="en-US" altLang="zh-CN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1</a:t>
                  </a:r>
                  <a:r>
                    <a:rPr lang="zh-CN" altLang="en-US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）</a:t>
                  </a:r>
                  <a:r>
                    <a:rPr lang="en-US" altLang="zh-CN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“</a:t>
                  </a:r>
                  <a:r>
                    <a:rPr lang="zh-CN" altLang="en-US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任何行为都有目的的存在</a:t>
                  </a:r>
                  <a:r>
                    <a:rPr lang="en-US" altLang="zh-CN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”</a:t>
                  </a:r>
                  <a:endPara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3054" y="7614"/>
                  <a:ext cx="4559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fontAlgn="auto">
                    <a:lnSpc>
                      <a:spcPct val="150000"/>
                    </a:lnSpc>
                  </a:pPr>
                  <a:r>
                    <a:rPr lang="zh-CN" altLang="en-US" sz="2000" b="1">
                      <a:latin typeface="方正清刻本悦宋简体" panose="02000000000000000000" charset="-122"/>
                      <a:ea typeface="方正清刻本悦宋简体" panose="02000000000000000000" charset="-122"/>
                    </a:rPr>
                    <a:t> </a:t>
                  </a:r>
                  <a:endPara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endParaRPr>
                </a:p>
                <a:p>
                  <a:pPr algn="l" fontAlgn="auto">
                    <a:lnSpc>
                      <a:spcPct val="150000"/>
                    </a:lnSpc>
                  </a:pPr>
                  <a:endPara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endParaRPr>
                </a:p>
              </p:txBody>
            </p:sp>
          </p:grpSp>
          <p:cxnSp>
            <p:nvCxnSpPr>
              <p:cNvPr id="5" name="直接连接符 4"/>
              <p:cNvCxnSpPr/>
              <p:nvPr/>
            </p:nvCxnSpPr>
            <p:spPr>
              <a:xfrm>
                <a:off x="7788" y="8068"/>
                <a:ext cx="997" cy="16"/>
              </a:xfrm>
              <a:prstGeom prst="line">
                <a:avLst/>
              </a:prstGeom>
              <a:ln w="28575">
                <a:solidFill>
                  <a:srgbClr val="CB06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788" y="9212"/>
                <a:ext cx="1048" cy="0"/>
              </a:xfrm>
              <a:prstGeom prst="line">
                <a:avLst/>
              </a:prstGeom>
              <a:ln w="28575">
                <a:solidFill>
                  <a:srgbClr val="CB06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9135" y="6753"/>
              <a:ext cx="6934" cy="2043"/>
              <a:chOff x="9135" y="6753"/>
              <a:chExt cx="6934" cy="204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135" y="6753"/>
                <a:ext cx="3496" cy="87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  <a:sym typeface="+mn-ea"/>
                  </a:rPr>
                  <a:t>目的性的行为主义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511" y="8047"/>
                <a:ext cx="2293" cy="62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  <a:sym typeface="+mn-ea"/>
                  </a:rPr>
                  <a:t>内驱力理论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2454" y="7216"/>
                <a:ext cx="1282" cy="1108"/>
                <a:chOff x="8494" y="7416"/>
                <a:chExt cx="1282" cy="1108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>
                  <a:off x="8767" y="7416"/>
                  <a:ext cx="1009" cy="1"/>
                </a:xfrm>
                <a:prstGeom prst="line">
                  <a:avLst/>
                </a:prstGeom>
                <a:ln w="28575">
                  <a:solidFill>
                    <a:srgbClr val="CB061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8494" y="8524"/>
                  <a:ext cx="1048" cy="0"/>
                </a:xfrm>
                <a:prstGeom prst="line">
                  <a:avLst/>
                </a:prstGeom>
                <a:ln w="28575">
                  <a:solidFill>
                    <a:srgbClr val="CB061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文本框 15"/>
              <p:cNvSpPr txBox="1"/>
              <p:nvPr/>
            </p:nvSpPr>
            <p:spPr>
              <a:xfrm>
                <a:off x="13977" y="6818"/>
                <a:ext cx="2092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托尔曼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200" y="7925"/>
                <a:ext cx="1394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赫尔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8" name="圆角矩形 17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2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3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4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5" name="直接箭头连接符 24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6" name="直接连接符 25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圆角矩形 26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3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4155" y="2197100"/>
            <a:ext cx="9048115" cy="2228850"/>
            <a:chOff x="465" y="2204"/>
            <a:chExt cx="14249" cy="3510"/>
          </a:xfrm>
        </p:grpSpPr>
        <p:grpSp>
          <p:nvGrpSpPr>
            <p:cNvPr id="2" name="组合 1"/>
            <p:cNvGrpSpPr/>
            <p:nvPr/>
          </p:nvGrpSpPr>
          <p:grpSpPr>
            <a:xfrm>
              <a:off x="465" y="2422"/>
              <a:ext cx="9597" cy="3292"/>
              <a:chOff x="6289" y="3277"/>
              <a:chExt cx="9597" cy="3292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289" y="4459"/>
                <a:ext cx="4003" cy="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关于个体行为的解释</a:t>
                </a:r>
                <a:endParaRPr lang="zh-CN" altLang="en-US" sz="20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14" y="3277"/>
                <a:ext cx="5572" cy="3292"/>
                <a:chOff x="9245" y="1709"/>
                <a:chExt cx="6121" cy="3292"/>
              </a:xfrm>
            </p:grpSpPr>
            <p:cxnSp>
              <p:nvCxnSpPr>
                <p:cNvPr id="38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2668"/>
                  <a:ext cx="0" cy="537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sp>
              <p:nvSpPr>
                <p:cNvPr id="39" name="直接连接符 3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8289" y="3296"/>
                  <a:ext cx="2773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</a:ln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40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4445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1" name="直接箭头连接符 40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6" y="3551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9245" y="3292"/>
                  <a:ext cx="458" cy="9"/>
                </a:xfrm>
                <a:prstGeom prst="lin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圆角矩形 43"/>
                <p:cNvSpPr/>
                <p:nvPr/>
              </p:nvSpPr>
              <p:spPr>
                <a:xfrm>
                  <a:off x="10185" y="2582"/>
                  <a:ext cx="5181" cy="63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新华生主义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>
                  <a:off x="10185" y="3457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rPr>
                    <a:t>卢因的观点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>
                  <a:off x="10185" y="4370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个体行为规律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10185" y="1709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华生的行为主义理论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cxnSp>
              <p:nvCxnSpPr>
                <p:cNvPr id="48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1686"/>
                  <a:ext cx="0" cy="675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</p:grpSp>
        </p:grpSp>
        <p:grpSp>
          <p:nvGrpSpPr>
            <p:cNvPr id="24" name="组合 23"/>
            <p:cNvGrpSpPr/>
            <p:nvPr/>
          </p:nvGrpSpPr>
          <p:grpSpPr>
            <a:xfrm>
              <a:off x="10062" y="2204"/>
              <a:ext cx="4652" cy="2719"/>
              <a:chOff x="9147" y="2464"/>
              <a:chExt cx="3456" cy="387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36" y="2464"/>
                <a:ext cx="2754" cy="59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托尔曼：【     】</a:t>
                </a:r>
                <a:endParaRPr lang="en-US" altLang="zh-CN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2761"/>
                <a:ext cx="689" cy="1710"/>
              </a:xfrm>
              <a:prstGeom prst="curvedConnector3">
                <a:avLst>
                  <a:gd name="adj1" fmla="val 50054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8"/>
                <a:ext cx="2748" cy="8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   【     】</a:t>
                </a:r>
                <a:endParaRPr lang="zh-CN" altLang="en-US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 flipV="1">
                <a:off x="9147" y="4470"/>
                <a:ext cx="708" cy="1"/>
              </a:xfrm>
              <a:prstGeom prst="curvedConnector3">
                <a:avLst>
                  <a:gd name="adj1" fmla="val 50052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30" y="5482"/>
                <a:ext cx="2773" cy="86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683" cy="1442"/>
              </a:xfrm>
              <a:prstGeom prst="curvedConnector3">
                <a:avLst>
                  <a:gd name="adj1" fmla="val 50054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4155" y="2197100"/>
            <a:ext cx="10008001" cy="2228850"/>
            <a:chOff x="465" y="2204"/>
            <a:chExt cx="15761" cy="3510"/>
          </a:xfrm>
        </p:grpSpPr>
        <p:grpSp>
          <p:nvGrpSpPr>
            <p:cNvPr id="2" name="组合 1"/>
            <p:cNvGrpSpPr/>
            <p:nvPr/>
          </p:nvGrpSpPr>
          <p:grpSpPr>
            <a:xfrm>
              <a:off x="465" y="2422"/>
              <a:ext cx="9597" cy="3292"/>
              <a:chOff x="6289" y="3277"/>
              <a:chExt cx="9597" cy="3292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289" y="4459"/>
                <a:ext cx="4003" cy="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关于个体行为的解释</a:t>
                </a:r>
                <a:endParaRPr lang="zh-CN" altLang="en-US" sz="20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14" y="3277"/>
                <a:ext cx="5572" cy="3292"/>
                <a:chOff x="9245" y="1709"/>
                <a:chExt cx="6121" cy="3292"/>
              </a:xfrm>
            </p:grpSpPr>
            <p:cxnSp>
              <p:nvCxnSpPr>
                <p:cNvPr id="38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2668"/>
                  <a:ext cx="0" cy="537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sp>
              <p:nvSpPr>
                <p:cNvPr id="39" name="直接连接符 3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8289" y="3296"/>
                  <a:ext cx="2773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</a:ln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cxnSp>
              <p:nvCxnSpPr>
                <p:cNvPr id="40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4445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1" name="直接箭头连接符 40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6" y="3551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9245" y="3292"/>
                  <a:ext cx="458" cy="9"/>
                </a:xfrm>
                <a:prstGeom prst="lin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圆角矩形 43"/>
                <p:cNvSpPr/>
                <p:nvPr/>
              </p:nvSpPr>
              <p:spPr>
                <a:xfrm>
                  <a:off x="10185" y="2582"/>
                  <a:ext cx="5181" cy="63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新华生主义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>
                  <a:off x="10185" y="3457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rPr>
                    <a:t>卢因的观点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>
                  <a:off x="10185" y="4370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个体行为规律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10185" y="1709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华生的行为主义理论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cxnSp>
              <p:nvCxnSpPr>
                <p:cNvPr id="48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9944" y="1686"/>
                  <a:ext cx="0" cy="675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</p:grpSp>
        </p:grpSp>
        <p:grpSp>
          <p:nvGrpSpPr>
            <p:cNvPr id="24" name="组合 23"/>
            <p:cNvGrpSpPr/>
            <p:nvPr/>
          </p:nvGrpSpPr>
          <p:grpSpPr>
            <a:xfrm>
              <a:off x="10062" y="2204"/>
              <a:ext cx="6164" cy="2719"/>
              <a:chOff x="9147" y="2464"/>
              <a:chExt cx="4579" cy="387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36" y="2464"/>
                <a:ext cx="3890" cy="75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托尔曼：目的性的行为主义</a:t>
                </a:r>
                <a:endParaRPr lang="zh-CN" altLang="en-US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2843"/>
                <a:ext cx="689" cy="1627"/>
              </a:xfrm>
              <a:prstGeom prst="curvedConnector3">
                <a:avLst>
                  <a:gd name="adj1" fmla="val 50054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9"/>
                <a:ext cx="3870" cy="82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内驱力理论</a:t>
                </a:r>
                <a:endParaRPr lang="zh-CN" altLang="en-US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>
                <a:off x="9147" y="4471"/>
                <a:ext cx="708" cy="7"/>
              </a:xfrm>
              <a:prstGeom prst="curvedConnector2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30" y="5482"/>
                <a:ext cx="3896" cy="86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20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683" cy="1442"/>
              </a:xfrm>
              <a:prstGeom prst="curvedConnector3">
                <a:avLst>
                  <a:gd name="adj1" fmla="val 50054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65370" y="106607"/>
            <a:ext cx="4314594" cy="1324830"/>
            <a:chOff x="6750" y="2467"/>
            <a:chExt cx="9510" cy="2366"/>
          </a:xfrm>
        </p:grpSpPr>
        <p:sp>
          <p:nvSpPr>
            <p:cNvPr id="44" name="圆角矩形 43"/>
            <p:cNvSpPr/>
            <p:nvPr/>
          </p:nvSpPr>
          <p:spPr>
            <a:xfrm>
              <a:off x="6750" y="3295"/>
              <a:ext cx="3313" cy="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</a:t>
              </a:r>
              <a:r>
                <a:rPr lang="zh-CN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新华生主义</a:t>
              </a:r>
              <a:endPara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062" y="2467"/>
              <a:ext cx="6198" cy="2366"/>
              <a:chOff x="9147" y="2839"/>
              <a:chExt cx="4604" cy="3374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55" y="2839"/>
                <a:ext cx="3890" cy="75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托尔曼：目的性的行为主义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3219"/>
                <a:ext cx="708" cy="125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9"/>
                <a:ext cx="3870" cy="82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内驱力理论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>
                <a:off x="9147" y="4471"/>
                <a:ext cx="708" cy="8"/>
              </a:xfrm>
              <a:prstGeom prst="curvedConnector2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55" y="5353"/>
                <a:ext cx="3896" cy="86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708" cy="131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4"/>
          <p:cNvSpPr txBox="1"/>
          <p:nvPr/>
        </p:nvSpPr>
        <p:spPr>
          <a:xfrm>
            <a:off x="868045" y="2253615"/>
            <a:ext cx="1045654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托尔曼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提出了“</a:t>
            </a:r>
            <a:r>
              <a:rPr lang="zh-CN" altLang="en-US" sz="2400" b="1" u="sng">
                <a:latin typeface="华文楷体" panose="02010600040101010101" pitchFamily="2" charset="-122"/>
                <a:ea typeface="华文楷体" panose="02010600040101010101" pitchFamily="2" charset="-122"/>
              </a:rPr>
              <a:t>目的性的行为主义”的主张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，认为：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u="sng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刺激和反应之间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存在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一系列不能被直接观察到的，但是可以根据引起行为的先行条件及最终的行为结果本身推断出的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中间因素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，如</a:t>
            </a:r>
            <a:r>
              <a:rPr lang="zh-CN" altLang="en-US" sz="2400" b="1" u="sng">
                <a:latin typeface="华文楷体" panose="02010600040101010101" pitchFamily="2" charset="-122"/>
                <a:ea typeface="华文楷体" panose="02010600040101010101" pitchFamily="2" charset="-122"/>
              </a:rPr>
              <a:t>认识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 b="1" u="sng">
                <a:latin typeface="华文楷体" panose="02010600040101010101" pitchFamily="2" charset="-122"/>
                <a:ea typeface="华文楷体" panose="02010600040101010101" pitchFamily="2" charset="-122"/>
              </a:rPr>
              <a:t>期望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 b="1" u="sng">
                <a:latin typeface="华文楷体" panose="02010600040101010101" pitchFamily="2" charset="-122"/>
                <a:ea typeface="华文楷体" panose="02010600040101010101" pitchFamily="2" charset="-122"/>
              </a:rPr>
              <a:t>目的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等。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65110" y="248856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了解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65370" y="106607"/>
            <a:ext cx="4314594" cy="1324830"/>
            <a:chOff x="6750" y="2467"/>
            <a:chExt cx="9510" cy="2366"/>
          </a:xfrm>
        </p:grpSpPr>
        <p:sp>
          <p:nvSpPr>
            <p:cNvPr id="44" name="圆角矩形 43"/>
            <p:cNvSpPr/>
            <p:nvPr/>
          </p:nvSpPr>
          <p:spPr>
            <a:xfrm>
              <a:off x="6750" y="3295"/>
              <a:ext cx="3313" cy="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</a:t>
              </a:r>
              <a:r>
                <a:rPr lang="zh-CN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新华生主义</a:t>
              </a:r>
              <a:endPara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062" y="2467"/>
              <a:ext cx="6198" cy="2366"/>
              <a:chOff x="9147" y="2839"/>
              <a:chExt cx="4604" cy="3374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55" y="2839"/>
                <a:ext cx="3890" cy="75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托尔曼：目的性的行为主义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3219"/>
                <a:ext cx="708" cy="125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9"/>
                <a:ext cx="3870" cy="8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内驱力理论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>
                <a:off x="9147" y="4471"/>
                <a:ext cx="708" cy="8"/>
              </a:xfrm>
              <a:prstGeom prst="curvedConnector2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55" y="5353"/>
                <a:ext cx="3896" cy="86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708" cy="131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文本框 5"/>
          <p:cNvSpPr txBox="1"/>
          <p:nvPr/>
        </p:nvSpPr>
        <p:spPr>
          <a:xfrm>
            <a:off x="1817377" y="2693352"/>
            <a:ext cx="1797050" cy="39878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原始性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7370" y="3924300"/>
            <a:ext cx="1858010" cy="39878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继发性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892" y="2693352"/>
            <a:ext cx="959485" cy="16300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759200" y="2502535"/>
            <a:ext cx="7879080" cy="2143125"/>
            <a:chOff x="5920" y="3946"/>
            <a:chExt cx="12408" cy="3375"/>
          </a:xfrm>
        </p:grpSpPr>
        <p:grpSp>
          <p:nvGrpSpPr>
            <p:cNvPr id="18" name="组合 17"/>
            <p:cNvGrpSpPr/>
            <p:nvPr/>
          </p:nvGrpSpPr>
          <p:grpSpPr>
            <a:xfrm>
              <a:off x="5920" y="3946"/>
              <a:ext cx="12408" cy="3375"/>
              <a:chOff x="6975" y="3572"/>
              <a:chExt cx="12408" cy="3375"/>
            </a:xfrm>
          </p:grpSpPr>
          <p:sp>
            <p:nvSpPr>
              <p:cNvPr id="19" name="右箭头 18"/>
              <p:cNvSpPr/>
              <p:nvPr/>
            </p:nvSpPr>
            <p:spPr>
              <a:xfrm>
                <a:off x="6975" y="3982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975" y="5944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619" y="3572"/>
                <a:ext cx="7846" cy="111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生物性需要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状态是相伴随的，并与有机体的生存有着密切的联系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619" y="5349"/>
                <a:ext cx="7846" cy="1598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是指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情境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（或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环境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中的其他刺激），这种情境会随着原始性内驱力的下降而成为一种内驱力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3" name="右箭头 22"/>
              <p:cNvSpPr/>
              <p:nvPr/>
            </p:nvSpPr>
            <p:spPr>
              <a:xfrm>
                <a:off x="15597" y="3924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8" name="右箭头 27"/>
              <p:cNvSpPr/>
              <p:nvPr/>
            </p:nvSpPr>
            <p:spPr>
              <a:xfrm>
                <a:off x="15597" y="5839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6113" y="3572"/>
                <a:ext cx="3270" cy="111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饥饿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口渴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空气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体温调节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睡眠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058" y="6183"/>
              <a:ext cx="3270" cy="63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戏剧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故事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旁人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65370" y="106607"/>
            <a:ext cx="4314594" cy="1324830"/>
            <a:chOff x="6750" y="2467"/>
            <a:chExt cx="9510" cy="2366"/>
          </a:xfrm>
        </p:grpSpPr>
        <p:sp>
          <p:nvSpPr>
            <p:cNvPr id="44" name="圆角矩形 43"/>
            <p:cNvSpPr/>
            <p:nvPr/>
          </p:nvSpPr>
          <p:spPr>
            <a:xfrm>
              <a:off x="6750" y="3295"/>
              <a:ext cx="3313" cy="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</a:t>
              </a:r>
              <a:r>
                <a:rPr lang="zh-CN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新华生主义</a:t>
              </a:r>
              <a:endPara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062" y="2467"/>
              <a:ext cx="6198" cy="2366"/>
              <a:chOff x="9147" y="2839"/>
              <a:chExt cx="4604" cy="3374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55" y="2839"/>
                <a:ext cx="3890" cy="75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托尔曼：目的性的行为主义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3219"/>
                <a:ext cx="708" cy="125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9"/>
                <a:ext cx="3870" cy="8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内驱力理论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>
                <a:off x="9147" y="4471"/>
                <a:ext cx="708" cy="8"/>
              </a:xfrm>
              <a:prstGeom prst="curvedConnector2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55" y="5353"/>
                <a:ext cx="3896" cy="86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708" cy="131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文本框 5"/>
          <p:cNvSpPr txBox="1"/>
          <p:nvPr/>
        </p:nvSpPr>
        <p:spPr>
          <a:xfrm>
            <a:off x="1817377" y="2693352"/>
            <a:ext cx="1797050" cy="39878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______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7370" y="3924300"/>
            <a:ext cx="1858010" cy="39878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______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892" y="2693352"/>
            <a:ext cx="959485" cy="16300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内驱力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759200" y="2502535"/>
            <a:ext cx="7879080" cy="2143125"/>
            <a:chOff x="5920" y="3946"/>
            <a:chExt cx="12408" cy="3375"/>
          </a:xfrm>
        </p:grpSpPr>
        <p:grpSp>
          <p:nvGrpSpPr>
            <p:cNvPr id="18" name="组合 17"/>
            <p:cNvGrpSpPr/>
            <p:nvPr/>
          </p:nvGrpSpPr>
          <p:grpSpPr>
            <a:xfrm>
              <a:off x="5920" y="3946"/>
              <a:ext cx="12408" cy="3375"/>
              <a:chOff x="6975" y="3572"/>
              <a:chExt cx="12408" cy="3375"/>
            </a:xfrm>
          </p:grpSpPr>
          <p:sp>
            <p:nvSpPr>
              <p:cNvPr id="19" name="右箭头 18"/>
              <p:cNvSpPr/>
              <p:nvPr/>
            </p:nvSpPr>
            <p:spPr>
              <a:xfrm>
                <a:off x="6975" y="3982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975" y="5944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619" y="3572"/>
                <a:ext cx="7846" cy="111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生物性需要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状态是相伴随的，并与有机体的生存有着密切的联系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619" y="5349"/>
                <a:ext cx="7846" cy="1598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是指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情境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（或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环境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中的其他刺激），这种情境会随着原始性内驱力的下降而成为一种内驱力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3" name="右箭头 22"/>
              <p:cNvSpPr/>
              <p:nvPr/>
            </p:nvSpPr>
            <p:spPr>
              <a:xfrm>
                <a:off x="15597" y="3924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8" name="右箭头 27"/>
              <p:cNvSpPr/>
              <p:nvPr/>
            </p:nvSpPr>
            <p:spPr>
              <a:xfrm>
                <a:off x="15597" y="5920"/>
                <a:ext cx="456" cy="408"/>
              </a:xfrm>
              <a:prstGeom prst="rightArrow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zh-CN" altLang="en-US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6113" y="3572"/>
                <a:ext cx="3270" cy="111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饥饿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口渴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空气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体温调节</a:t>
                </a:r>
                <a:r>
                  <a:rPr lang="en-US" altLang="zh-CN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/</a:t>
                </a: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华文楷体" panose="02010600040101010101" pitchFamily="2" charset="-122"/>
                    <a:sym typeface="+mn-ea"/>
                  </a:rPr>
                  <a:t>睡眠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058" y="6183"/>
              <a:ext cx="3270" cy="63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戏剧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故事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旁人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65370" y="106607"/>
            <a:ext cx="4314594" cy="1324830"/>
            <a:chOff x="6750" y="2467"/>
            <a:chExt cx="9510" cy="2366"/>
          </a:xfrm>
        </p:grpSpPr>
        <p:sp>
          <p:nvSpPr>
            <p:cNvPr id="44" name="圆角矩形 43"/>
            <p:cNvSpPr/>
            <p:nvPr/>
          </p:nvSpPr>
          <p:spPr>
            <a:xfrm>
              <a:off x="6750" y="3295"/>
              <a:ext cx="3313" cy="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</a:t>
              </a:r>
              <a:r>
                <a:rPr lang="zh-CN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新华生主义</a:t>
              </a:r>
              <a:endPara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062" y="2467"/>
              <a:ext cx="6198" cy="2366"/>
              <a:chOff x="9147" y="2839"/>
              <a:chExt cx="4604" cy="3374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855" y="2839"/>
                <a:ext cx="3890" cy="75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托尔曼：目的性的行为主义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3" name="曲线连接符 52"/>
              <p:cNvCxnSpPr>
                <a:stCxn id="44" idx="3"/>
                <a:endCxn id="25" idx="1"/>
              </p:cNvCxnSpPr>
              <p:nvPr/>
            </p:nvCxnSpPr>
            <p:spPr>
              <a:xfrm flipV="1">
                <a:off x="9147" y="3219"/>
                <a:ext cx="708" cy="125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圆角矩形 25"/>
              <p:cNvSpPr/>
              <p:nvPr/>
            </p:nvSpPr>
            <p:spPr>
              <a:xfrm>
                <a:off x="9855" y="4059"/>
                <a:ext cx="3870" cy="82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赫尔： 内驱力理论</a:t>
                </a:r>
                <a:endParaRPr lang="zh-CN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7" name="曲线连接符 26"/>
              <p:cNvCxnSpPr>
                <a:stCxn id="44" idx="3"/>
                <a:endCxn id="26" idx="1"/>
              </p:cNvCxnSpPr>
              <p:nvPr/>
            </p:nvCxnSpPr>
            <p:spPr>
              <a:xfrm>
                <a:off x="9147" y="4471"/>
                <a:ext cx="708" cy="8"/>
              </a:xfrm>
              <a:prstGeom prst="curvedConnector2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855" y="5353"/>
                <a:ext cx="3896" cy="8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spc="-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斯金纳：</a:t>
                </a:r>
                <a:r>
                  <a:rPr lang="en-US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强化理论</a:t>
                </a:r>
                <a:endParaRPr lang="en-US" altLang="en-US" sz="1400" b="1" spc="-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2" name="曲线连接符 31"/>
              <p:cNvCxnSpPr>
                <a:stCxn id="44" idx="3"/>
                <a:endCxn id="31" idx="1"/>
              </p:cNvCxnSpPr>
              <p:nvPr/>
            </p:nvCxnSpPr>
            <p:spPr>
              <a:xfrm>
                <a:off x="9147" y="4471"/>
                <a:ext cx="708" cy="1312"/>
              </a:xfrm>
              <a:prstGeom prst="curvedConnector3">
                <a:avLst>
                  <a:gd name="adj1" fmla="val 5009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591945" y="2047240"/>
            <a:ext cx="8607425" cy="2245995"/>
            <a:chOff x="2773" y="6185"/>
            <a:chExt cx="13555" cy="3537"/>
          </a:xfrm>
        </p:grpSpPr>
        <p:sp>
          <p:nvSpPr>
            <p:cNvPr id="5" name="文本框 4"/>
            <p:cNvSpPr txBox="1"/>
            <p:nvPr/>
          </p:nvSpPr>
          <p:spPr>
            <a:xfrm>
              <a:off x="3322" y="6961"/>
              <a:ext cx="13006" cy="27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人或动物为了达到某种目的，会采取一定的行为作用于环境。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          某种行为对人</a:t>
              </a:r>
              <a:r>
                <a:rPr lang="zh-CN" altLang="en-US" sz="24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有利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时，这种行为会</a:t>
              </a:r>
              <a:r>
                <a:rPr lang="zh-CN" altLang="en-US" sz="24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重复出现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；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          当行为后果对其</a:t>
              </a:r>
              <a:r>
                <a:rPr lang="zh-CN" altLang="en-US" sz="24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不利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时，这种行为就会</a:t>
              </a:r>
              <a:r>
                <a:rPr lang="zh-CN" altLang="en-US" sz="24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弱化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73" y="6185"/>
              <a:ext cx="3233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marL="342900" indent="-342900" algn="ctr">
                <a:buFont typeface="Wingdings" panose="05000000000000000000" charset="0"/>
                <a:buChar char=""/>
              </a:pPr>
              <a:r>
                <a:rPr lang="zh-CN" altLang="en-US" sz="24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基本原理：</a:t>
              </a:r>
              <a:endPara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与生物性需要状态相伴随，并与有机体的生存有着密切的联系的是（ ）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A.</a:t>
            </a:r>
            <a:r>
              <a:rPr lang="zh-CN" altLang="en-US" sz="2000" dirty="0"/>
              <a:t>原始性内驱力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B.</a:t>
            </a:r>
            <a:r>
              <a:rPr lang="zh-CN" altLang="en-US" sz="2000" dirty="0"/>
              <a:t>群体动力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C.</a:t>
            </a:r>
            <a:r>
              <a:rPr lang="zh-CN" altLang="en-US" sz="2000" dirty="0"/>
              <a:t>继发性内驱力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D.</a:t>
            </a:r>
            <a:r>
              <a:rPr lang="zh-CN" altLang="en-US" sz="2000" dirty="0"/>
              <a:t>个人行为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真题再现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>
            <a:normAutofit fontScale="95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与生物性需要状态相伴随，并与有机体的生存有着密切的联系的是（ ）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A.</a:t>
            </a:r>
            <a:r>
              <a:rPr lang="zh-CN" altLang="en-US" sz="2000" dirty="0"/>
              <a:t>原始性内驱力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B.</a:t>
            </a:r>
            <a:r>
              <a:rPr lang="zh-CN" altLang="en-US" sz="2000" dirty="0"/>
              <a:t>群体动力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C.</a:t>
            </a:r>
            <a:r>
              <a:rPr lang="zh-CN" altLang="en-US" sz="2000" dirty="0"/>
              <a:t>继发性内驱力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D.</a:t>
            </a:r>
            <a:r>
              <a:rPr lang="zh-CN" altLang="en-US" sz="2000" dirty="0"/>
              <a:t>个人行为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【答案】A</a:t>
            </a:r>
            <a:endParaRPr lang="zh-CN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本题主要考查的知识点为原始性内驱力。原始性内驱力同生物性需要状态是相伴随的，并与有机体的生存有着密切的联系；继发性内驱力是指情境（或环境中的其他刺激），这种情境会随着原始性内驱力的下降而成为一种内驱力。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真题再现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en-US" altLang="zh-CN" sz="2400" dirty="0"/>
              <a:t>                                                                </a:t>
            </a:r>
            <a:r>
              <a:rPr lang="zh-CN" altLang="en-US" sz="2400" dirty="0"/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71056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rPr>
              <a:t>1.2.3 卢因的观点</a:t>
            </a:r>
            <a:endParaRPr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71918" y="1892686"/>
            <a:ext cx="9006840" cy="123989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群体动力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就是指群体中各种因素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力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”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相互作用，并对群体成员在资源利用、任务实施等方面产生影响力。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5" name="圆角矩形 4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7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6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7" name="直接箭头连接符 26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8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-30480" y="3175"/>
            <a:ext cx="1775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1.2.3.1卢因的群体动力论公式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积极认真与老师互动。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要听的懂课：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知识点易考题型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【单选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多选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名词解释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简答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论述】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重点知识点标注     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                     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【一般】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                 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【中等】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★★★★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                 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【极高】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★★★★★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/>
              <a:t>课件阅读注意点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en-US" altLang="zh-CN" sz="2400" dirty="0"/>
              <a:t>                                                                </a:t>
            </a:r>
            <a:r>
              <a:rPr lang="zh-CN" altLang="en-US" sz="2400" dirty="0"/>
              <a:t>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1.2.3 卢因的观点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08167" y="3140769"/>
            <a:ext cx="8098071" cy="295338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8E5E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卢因的群体动力论公式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卢因认为，人的行为动向取决于内部力场和情景力场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B是个体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P是个体的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内部驱动力、内部特征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E是个体所处的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群体环境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36993" y="1759971"/>
            <a:ext cx="9006840" cy="123989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群体动力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就是指群体中各种因素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力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”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相互作用，并对群体成员在资源利用、任务实施等方面产生影响力。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8108" y="4276725"/>
            <a:ext cx="2035810" cy="47815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5" name="圆角矩形 4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7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6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7" name="直接箭头连接符 26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8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sp>
        <p:nvSpPr>
          <p:cNvPr id="9" name="文本框 8"/>
          <p:cNvSpPr txBox="1"/>
          <p:nvPr/>
        </p:nvSpPr>
        <p:spPr>
          <a:xfrm>
            <a:off x="-12065" y="3175"/>
            <a:ext cx="2029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1.2.3.2群体动力的内涵及理论启发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行为的基本特征【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★★★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rPr>
              <a:t>1.2.4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rPr>
              <a:t>个体行为规律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50540" y="2606850"/>
            <a:ext cx="6634480" cy="2820670"/>
            <a:chOff x="1463675" y="2520950"/>
            <a:chExt cx="6634480" cy="2820670"/>
          </a:xfrm>
        </p:grpSpPr>
        <p:sp>
          <p:nvSpPr>
            <p:cNvPr id="4" name="Oval 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220129" y="4194416"/>
              <a:ext cx="657520" cy="654981"/>
            </a:xfrm>
            <a:prstGeom prst="ellipse">
              <a:avLst/>
            </a:prstGeom>
            <a:solidFill>
              <a:srgbClr val="CF543F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</a:t>
              </a:r>
              <a:endParaRPr lang="en-US" altLang="zh-CN" sz="2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979635" y="3520395"/>
              <a:ext cx="656250" cy="654981"/>
            </a:xfrm>
            <a:prstGeom prst="ellipse">
              <a:avLst/>
            </a:prstGeom>
            <a:solidFill>
              <a:srgbClr val="B5AE53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28309" y="3520395"/>
              <a:ext cx="657520" cy="654981"/>
            </a:xfrm>
            <a:prstGeom prst="ellipse">
              <a:avLst/>
            </a:prstGeom>
            <a:solidFill>
              <a:srgbClr val="B5AE53"/>
            </a:solidFill>
            <a:ln>
              <a:noFill/>
            </a:ln>
            <a:effectLst/>
          </p:spPr>
          <p:txBody>
            <a:bodyPr wrap="none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sym typeface="Arial" panose="020B0604020202090204" pitchFamily="34" charset="0"/>
                </a:rPr>
                <a:t>5</a:t>
              </a:r>
              <a:endParaRPr lang="en-US" altLang="zh-CN" sz="2000" dirty="0">
                <a:solidFill>
                  <a:srgbClr val="FFFFFF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91853" y="3079933"/>
              <a:ext cx="657520" cy="654981"/>
            </a:xfrm>
            <a:prstGeom prst="ellipse">
              <a:avLst/>
            </a:prstGeom>
            <a:solidFill>
              <a:srgbClr val="848058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3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5" name="Oval 2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824821" y="3107858"/>
              <a:ext cx="657520" cy="654981"/>
            </a:xfrm>
            <a:prstGeom prst="ellipse">
              <a:avLst/>
            </a:prstGeom>
            <a:solidFill>
              <a:srgbClr val="CF543F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4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434645" y="4194416"/>
              <a:ext cx="656250" cy="654981"/>
            </a:xfrm>
            <a:prstGeom prst="ellipse">
              <a:avLst/>
            </a:prstGeom>
            <a:solidFill>
              <a:srgbClr val="848058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6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rot="618245" flipV="1">
              <a:off x="4794356" y="3817422"/>
              <a:ext cx="95200" cy="850460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rot="618245" flipH="1" flipV="1">
              <a:off x="4248539" y="3875811"/>
              <a:ext cx="351608" cy="690523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rot="618245" flipH="1" flipV="1">
              <a:off x="3574482" y="4223612"/>
              <a:ext cx="837767" cy="379534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rot="618245" flipH="1" flipV="1">
              <a:off x="3062215" y="4692428"/>
              <a:ext cx="1137707" cy="12647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rot="618245" flipV="1">
              <a:off x="4901158" y="4095408"/>
              <a:ext cx="538202" cy="623247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7" name="Line 39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rot="618245" flipV="1">
              <a:off x="5130732" y="4485096"/>
              <a:ext cx="1054825" cy="385880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40" name="Oval 4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3635375" y="4393565"/>
              <a:ext cx="1927225" cy="94805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0" tIns="0" rIns="0" bIns="0" anchor="ctr"/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sym typeface="+mn-ea"/>
                </a:rPr>
                <a:t>人的行为的基本特征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4"/>
              </p:custDataLst>
            </p:nvPr>
          </p:nvSpPr>
          <p:spPr>
            <a:xfrm>
              <a:off x="1463675" y="3815715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目的性</a:t>
              </a:r>
              <a:endParaRPr lang="zh-CN" altLang="en-US" sz="2000" b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5"/>
              </p:custDataLst>
            </p:nvPr>
          </p:nvSpPr>
          <p:spPr>
            <a:xfrm>
              <a:off x="2219960" y="306832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自主性</a:t>
              </a:r>
              <a:endParaRPr lang="zh-CN" altLang="en-US" sz="2000" b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6"/>
              </p:custDataLst>
            </p:nvPr>
          </p:nvSpPr>
          <p:spPr>
            <a:xfrm>
              <a:off x="3716655" y="252095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社会性</a:t>
              </a:r>
              <a:endParaRPr lang="zh-CN" altLang="en-US" sz="2000" b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4965065" y="262763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连续性</a:t>
              </a:r>
              <a:endParaRPr lang="zh-CN" altLang="en-US" sz="2000" b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6211570" y="3282315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持久性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7090410" y="414020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可塑性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sp>
        <p:nvSpPr>
          <p:cNvPr id="14" name="文本框 13"/>
          <p:cNvSpPr txBox="1"/>
          <p:nvPr/>
        </p:nvSpPr>
        <p:spPr>
          <a:xfrm>
            <a:off x="-30480" y="3175"/>
            <a:ext cx="1013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1.2.4.1行为概述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ym typeface="+mn-ea"/>
              </a:rPr>
              <a:t>1.2.4 </a:t>
            </a:r>
            <a:r>
              <a:rPr lang="zh-CN" altLang="en-US" dirty="0">
                <a:sym typeface="+mn-ea"/>
              </a:rPr>
              <a:t>个体行为规律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59560" y="1805305"/>
            <a:ext cx="33451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algn="l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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人的行为的基本特征：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62913" y="2538730"/>
            <a:ext cx="9122917" cy="2045970"/>
            <a:chOff x="4646" y="4386"/>
            <a:chExt cx="11953" cy="3222"/>
          </a:xfrm>
        </p:grpSpPr>
        <p:sp>
          <p:nvSpPr>
            <p:cNvPr id="23" name="文本框 22"/>
            <p:cNvSpPr txBox="1"/>
            <p:nvPr/>
          </p:nvSpPr>
          <p:spPr>
            <a:xfrm>
              <a:off x="4647" y="4386"/>
              <a:ext cx="11952" cy="10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E5E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latin typeface="华文楷体" panose="02010600040101010101" pitchFamily="2" charset="-122"/>
                  <a:ea typeface="华文楷体" panose="02010600040101010101" pitchFamily="2" charset="-122"/>
                </a:rPr>
                <a:t>人的行为本身就有一定的目标取向，没有目标的行为是毫无意义的</a:t>
              </a:r>
              <a:endPara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46" y="5152"/>
              <a:ext cx="8088" cy="10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E5E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人的行为是自觉自主的，不是被动和盲目的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646" y="5862"/>
              <a:ext cx="8087" cy="10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E5E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人都生活在社会里，任何行为都离不开社会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47" y="6592"/>
              <a:ext cx="5953" cy="10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E5E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人的行为是一种连续不断的过程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17215" y="5336540"/>
            <a:ext cx="6541770" cy="64516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可塑性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持久性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目的性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自主性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社会性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连续性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6" name="圆角矩形 5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9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1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11" name="直接箭头连接符 10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12" name="直接连接符 11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8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33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ym typeface="+mn-ea"/>
              </a:rPr>
              <a:t>1.2.4 </a:t>
            </a:r>
            <a:r>
              <a:rPr lang="zh-CN" altLang="en-US" dirty="0">
                <a:sym typeface="+mn-ea"/>
              </a:rPr>
              <a:t>个体行为规律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752245" y="5123103"/>
            <a:ext cx="5466715" cy="5100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可塑性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持久性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目的性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自主性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社会性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连续性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81405" y="2490470"/>
            <a:ext cx="10574020" cy="1835150"/>
            <a:chOff x="2913126" y="3466465"/>
            <a:chExt cx="8689340" cy="183515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13126" y="3466465"/>
              <a:ext cx="7590155" cy="1835150"/>
              <a:chOff x="4646" y="4386"/>
              <a:chExt cx="11953" cy="289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647" y="4386"/>
                <a:ext cx="11952" cy="1016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8E5E1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人的行为本身就有一定的目标取向，没有目标的行为是毫无意义的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46" y="4992"/>
                <a:ext cx="8088" cy="1016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8E5E1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人的行为是自觉自主的，不是被动和盲目的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646" y="5572"/>
                <a:ext cx="8087" cy="1016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8E5E1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人都生活在社会里，任何行为都离不开社会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647" y="6260"/>
                <a:ext cx="5953" cy="1016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8E5E1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人的行为是一种连续不断的过程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503281" y="3576260"/>
              <a:ext cx="109918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目的性</a:t>
              </a:r>
              <a:endPara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502646" y="3968720"/>
              <a:ext cx="109918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自主性</a:t>
              </a:r>
              <a:endPara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02011" y="4368655"/>
              <a:ext cx="109918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社会性</a:t>
              </a:r>
              <a:endPara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501376" y="4711640"/>
              <a:ext cx="109918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连续性</a:t>
              </a:r>
              <a:endPara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400" dirty="0"/>
              <a:t>行为的基本特征【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1.2.4 个体行为规律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4225" y="2678605"/>
            <a:ext cx="6634480" cy="2820670"/>
            <a:chOff x="1463675" y="2520950"/>
            <a:chExt cx="6634480" cy="2820670"/>
          </a:xfrm>
        </p:grpSpPr>
        <p:sp>
          <p:nvSpPr>
            <p:cNvPr id="4" name="Oval 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220129" y="4194416"/>
              <a:ext cx="657520" cy="654981"/>
            </a:xfrm>
            <a:prstGeom prst="ellipse">
              <a:avLst/>
            </a:prstGeom>
            <a:solidFill>
              <a:srgbClr val="CF543F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</a:t>
              </a:r>
              <a:endParaRPr lang="en-US" altLang="zh-CN" sz="2000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979635" y="3520395"/>
              <a:ext cx="656250" cy="654981"/>
            </a:xfrm>
            <a:prstGeom prst="ellipse">
              <a:avLst/>
            </a:prstGeom>
            <a:solidFill>
              <a:srgbClr val="B5AE53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28309" y="3520395"/>
              <a:ext cx="657520" cy="654981"/>
            </a:xfrm>
            <a:prstGeom prst="ellipse">
              <a:avLst/>
            </a:prstGeom>
            <a:solidFill>
              <a:srgbClr val="B5AE53"/>
            </a:solidFill>
            <a:ln>
              <a:noFill/>
            </a:ln>
            <a:effectLst/>
          </p:spPr>
          <p:txBody>
            <a:bodyPr wrap="none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sym typeface="Arial" panose="020B0604020202090204" pitchFamily="34" charset="0"/>
                </a:rPr>
                <a:t>5</a:t>
              </a:r>
              <a:endParaRPr lang="en-US" altLang="zh-CN" sz="2000" dirty="0">
                <a:solidFill>
                  <a:srgbClr val="FFFFFF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91853" y="3079933"/>
              <a:ext cx="657520" cy="654981"/>
            </a:xfrm>
            <a:prstGeom prst="ellipse">
              <a:avLst/>
            </a:prstGeom>
            <a:solidFill>
              <a:srgbClr val="848058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3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5" name="Oval 2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824821" y="3107858"/>
              <a:ext cx="657520" cy="654981"/>
            </a:xfrm>
            <a:prstGeom prst="ellipse">
              <a:avLst/>
            </a:prstGeom>
            <a:solidFill>
              <a:srgbClr val="CF543F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4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434645" y="4194416"/>
              <a:ext cx="656250" cy="654981"/>
            </a:xfrm>
            <a:prstGeom prst="ellipse">
              <a:avLst/>
            </a:prstGeom>
            <a:solidFill>
              <a:srgbClr val="848058"/>
            </a:solidFill>
            <a:ln w="9525" algn="ctr">
              <a:noFill/>
              <a:round/>
            </a:ln>
          </p:spPr>
          <p:txBody>
            <a:bodyPr wrap="none" anchor="ctr">
              <a:normAutofit/>
            </a:bodyPr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6</a:t>
              </a:r>
              <a:endParaRPr lang="en-US" altLang="zh-CN" sz="200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rot="618245" flipV="1">
              <a:off x="4794356" y="3817422"/>
              <a:ext cx="95200" cy="850460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rot="618245" flipH="1" flipV="1">
              <a:off x="4248539" y="3875811"/>
              <a:ext cx="351608" cy="690523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rot="618245" flipH="1" flipV="1">
              <a:off x="3574482" y="4223612"/>
              <a:ext cx="837767" cy="379534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rot="618245" flipH="1" flipV="1">
              <a:off x="3062215" y="4692428"/>
              <a:ext cx="1137707" cy="12647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rot="618245" flipV="1">
              <a:off x="4901158" y="4095408"/>
              <a:ext cx="538202" cy="623247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37" name="Line 39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rot="618245" flipV="1">
              <a:off x="5130732" y="4485096"/>
              <a:ext cx="1054825" cy="385880"/>
            </a:xfrm>
            <a:prstGeom prst="line">
              <a:avLst/>
            </a:prstGeom>
            <a:noFill/>
            <a:ln w="9525">
              <a:solidFill>
                <a:srgbClr val="93A299">
                  <a:lumMod val="40000"/>
                  <a:lumOff val="60000"/>
                </a:srgbClr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000000"/>
                </a:solidFill>
                <a:sym typeface="Arial" panose="020B0604020202090204" pitchFamily="34" charset="0"/>
              </a:endParaRPr>
            </a:p>
          </p:txBody>
        </p:sp>
        <p:sp>
          <p:nvSpPr>
            <p:cNvPr id="40" name="Oval 4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3635375" y="4393565"/>
              <a:ext cx="1927225" cy="94805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0" tIns="0" rIns="0" bIns="0" anchor="ctr"/>
            <a:lstStyle>
              <a:lvl1pPr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sym typeface="+mn-ea"/>
                </a:rPr>
                <a:t>人的行为的基本特征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4"/>
              </p:custDataLst>
            </p:nvPr>
          </p:nvSpPr>
          <p:spPr>
            <a:xfrm>
              <a:off x="1463675" y="3815715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目的性</a:t>
              </a:r>
              <a:endParaRPr lang="zh-CN" altLang="en-US" sz="20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5"/>
              </p:custDataLst>
            </p:nvPr>
          </p:nvSpPr>
          <p:spPr>
            <a:xfrm>
              <a:off x="2219960" y="3180715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自主性</a:t>
              </a:r>
              <a:endParaRPr lang="zh-CN" altLang="en-US" sz="20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6"/>
              </p:custDataLst>
            </p:nvPr>
          </p:nvSpPr>
          <p:spPr>
            <a:xfrm>
              <a:off x="3716655" y="252095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社会性</a:t>
              </a:r>
              <a:endParaRPr lang="zh-CN" altLang="en-US" sz="20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4965065" y="262763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连续性</a:t>
              </a:r>
              <a:endParaRPr lang="zh-CN" altLang="en-US" sz="20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6211570" y="3282315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u="sng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持久性</a:t>
              </a:r>
              <a:endParaRPr lang="zh-CN" altLang="en-US" sz="2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7090410" y="4140200"/>
              <a:ext cx="1007745" cy="45212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u="sng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可塑性</a:t>
              </a:r>
              <a:endParaRPr lang="zh-CN" altLang="en-US" sz="20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18275" y="2847975"/>
            <a:ext cx="4888865" cy="101473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8E5E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人的需要是无止境的，当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低层次需要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得到满足时，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高层次的需要又会产生</a:t>
            </a:r>
            <a:endParaRPr lang="zh-CN" altLang="en-US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75" y="4940935"/>
            <a:ext cx="4888230" cy="101473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8E5E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人的精神状态和行为会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随着时间、地点及条件的变化作出相应变化</a:t>
            </a:r>
            <a:endParaRPr lang="zh-CN" altLang="en-US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marL="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/>
              <a:t>人的行为模式（</a:t>
            </a:r>
            <a:r>
              <a:rPr lang="en-US" altLang="zh-CN" sz="2400" dirty="0"/>
              <a:t>3</a:t>
            </a:r>
            <a:r>
              <a:rPr lang="zh-CN" altLang="en-US" sz="2400" dirty="0"/>
              <a:t>种）【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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）S—R模式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:代表某种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刺激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（环境、条件）；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400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:代表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反应、行为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:代表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神经系统的作用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这种模式认为，人的行为总是在一定的刺激条件下产生的。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但是，这种模式排除了人的主观能动性，因此，很难明确说明人的行为的本质和全过程。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1.2.4 个体行为规律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marL="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/>
              <a:t>人的行为模式（</a:t>
            </a:r>
            <a:r>
              <a:rPr lang="en-US" altLang="zh-CN" sz="2400" dirty="0"/>
              <a:t>3</a:t>
            </a:r>
            <a:r>
              <a:rPr lang="zh-CN" altLang="en-US" sz="2400" dirty="0"/>
              <a:t>种）【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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）S—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O—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R模式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S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    代表某种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刺激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（环境、条件）；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</a:t>
            </a:r>
            <a:r>
              <a:rPr lang="zh-CN" altLang="en-US" sz="2400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R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    代表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反应、行为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—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   代表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神经系统的作用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</a:t>
            </a:r>
            <a:r>
              <a:rPr lang="zh-CN" altLang="en-US" sz="2400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O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：个体的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内在条件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主观能动性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1.2.4 个体行为规律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marL="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/>
              <a:t>人的行为模式（</a:t>
            </a:r>
            <a:r>
              <a:rPr lang="en-US" altLang="zh-CN" sz="2400" dirty="0"/>
              <a:t>3</a:t>
            </a:r>
            <a:r>
              <a:rPr lang="zh-CN" altLang="en-US" sz="2400" dirty="0"/>
              <a:t>种）【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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B=f（P，E）模式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                                 B=f（P，E）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B:代表个体的行为；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P:代表个体（内在的需要）；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E:代表环境（社会和自然环境）；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f:代表某种函数关系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这种模式表明，</a:t>
            </a:r>
            <a:r>
              <a:rPr lang="zh-CN" altLang="en-US" sz="24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个体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的行为是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个体自身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与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所处环境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的函数。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也就是说，</a:t>
            </a:r>
            <a:r>
              <a:rPr lang="zh-CN" altLang="en-US" sz="24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个体的行为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取决于</a:t>
            </a:r>
            <a:r>
              <a:rPr lang="zh-CN" altLang="en-US" sz="24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个体的内在需要与周围环境相互作用的结果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Font typeface="Wingdings" panose="05000000000000000000" charset="0"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1.2.4 个体行为规律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3891915"/>
          </a:xfrm>
        </p:spPr>
        <p:txBody>
          <a:bodyPr/>
          <a:lstStyle/>
          <a:p>
            <a:pPr marL="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/>
              <a:t>个体行为分析【</a:t>
            </a:r>
            <a:r>
              <a:rPr lang="zh-CN" altLang="en-US" sz="2400" dirty="0">
                <a:solidFill>
                  <a:srgbClr val="FF0000"/>
                </a:solidFill>
              </a:rPr>
              <a:t>简答</a:t>
            </a:r>
            <a:r>
              <a:rPr lang="zh-CN" altLang="en-US" sz="2400" dirty="0"/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marL="342900" fontAlgn="auto">
              <a:lnSpc>
                <a:spcPct val="150000"/>
              </a:lnSpc>
              <a:buFont typeface="Wingdings" panose="05000000000000000000" charset="0"/>
            </a:pP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（1）分析个体行为时，应该同时考虑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个人因素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环境因素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（2）分析个人因素时，应该同时考虑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外在行为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内在动机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（3）分析内在动机时，应该同时考虑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积极动机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消极动机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1.2.4 个体行为规律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7" name="圆角矩形 16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2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2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21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2" name="直接箭头连接符 21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lvl="0" algn="l"/>
            <a:r>
              <a:rPr lang="zh-CN" altLang="en-US">
                <a:sym typeface="+mn-ea"/>
              </a:rPr>
              <a:t>1.3 影响人的行为的心理因素分析</a:t>
            </a:r>
            <a:endParaRPr lang="zh-CN" altLang="en-US"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06070" y="1084580"/>
            <a:ext cx="7053580" cy="3663315"/>
            <a:chOff x="482" y="1708"/>
            <a:chExt cx="11557" cy="5769"/>
          </a:xfrm>
        </p:grpSpPr>
        <p:cxnSp>
          <p:nvCxnSpPr>
            <p:cNvPr id="7" name="曲线连接符 6"/>
            <p:cNvCxnSpPr>
              <a:stCxn id="27" idx="3"/>
              <a:endCxn id="8" idx="1"/>
            </p:cNvCxnSpPr>
            <p:nvPr/>
          </p:nvCxnSpPr>
          <p:spPr>
            <a:xfrm flipV="1">
              <a:off x="4821" y="2091"/>
              <a:ext cx="1021" cy="2665"/>
            </a:xfrm>
            <a:prstGeom prst="curvedConnector3">
              <a:avLst>
                <a:gd name="adj1" fmla="val 5005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482" y="1708"/>
              <a:ext cx="11557" cy="5769"/>
              <a:chOff x="340" y="1820"/>
              <a:chExt cx="13246" cy="4998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340" y="3971"/>
                <a:ext cx="4974" cy="9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第一章  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个性与个体行为分析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484" y="4059"/>
                <a:ext cx="7068" cy="79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关于个体行为的解释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484" y="1820"/>
                <a:ext cx="7068" cy="66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人性假设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0" name="曲线连接符 9"/>
              <p:cNvCxnSpPr/>
              <p:nvPr/>
            </p:nvCxnSpPr>
            <p:spPr>
              <a:xfrm>
                <a:off x="5400" y="4431"/>
                <a:ext cx="1106" cy="52"/>
              </a:xfrm>
              <a:prstGeom prst="curvedConnector3">
                <a:avLst>
                  <a:gd name="adj1" fmla="val 5009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圆角矩形 11"/>
              <p:cNvSpPr/>
              <p:nvPr/>
            </p:nvSpPr>
            <p:spPr>
              <a:xfrm>
                <a:off x="6516" y="6111"/>
                <a:ext cx="7070" cy="70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zh-CN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影响人的行为的心理因素分析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3" name="曲线连接符 12"/>
              <p:cNvCxnSpPr>
                <a:stCxn id="27" idx="3"/>
                <a:endCxn id="12" idx="1"/>
              </p:cNvCxnSpPr>
              <p:nvPr/>
            </p:nvCxnSpPr>
            <p:spPr>
              <a:xfrm>
                <a:off x="5315" y="4460"/>
                <a:ext cx="1201" cy="2004"/>
              </a:xfrm>
              <a:prstGeom prst="curvedConnector3">
                <a:avLst>
                  <a:gd name="adj1" fmla="val 50035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7347888" y="3798489"/>
            <a:ext cx="2082986" cy="1323975"/>
            <a:chOff x="9282" y="1709"/>
            <a:chExt cx="6084" cy="2085"/>
          </a:xfrm>
        </p:grpSpPr>
        <p:sp>
          <p:nvSpPr>
            <p:cNvPr id="52" name="直接连接符 31"/>
            <p:cNvSpPr>
              <a:spLocks noChangeShapeType="1"/>
            </p:cNvSpPr>
            <p:nvPr/>
          </p:nvSpPr>
          <p:spPr bwMode="auto">
            <a:xfrm rot="16200000">
              <a:off x="8854" y="2663"/>
              <a:ext cx="1506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endParaRPr lang="zh-CN" altLang="en-US" sz="2000"/>
            </a:p>
          </p:txBody>
        </p:sp>
        <p:cxnSp>
          <p:nvCxnSpPr>
            <p:cNvPr id="54" name="直接箭头连接符 53"/>
            <p:cNvCxnSpPr>
              <a:cxnSpLocks noChangeShapeType="1"/>
              <a:stCxn id="52" idx="0"/>
            </p:cNvCxnSpPr>
            <p:nvPr/>
          </p:nvCxnSpPr>
          <p:spPr bwMode="auto">
            <a:xfrm>
              <a:off x="9607" y="3416"/>
              <a:ext cx="602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55" name="直接连接符 54"/>
            <p:cNvCxnSpPr/>
            <p:nvPr/>
          </p:nvCxnSpPr>
          <p:spPr>
            <a:xfrm flipV="1">
              <a:off x="9282" y="2854"/>
              <a:ext cx="280" cy="5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圆角矩形 44"/>
            <p:cNvSpPr/>
            <p:nvPr/>
          </p:nvSpPr>
          <p:spPr>
            <a:xfrm>
              <a:off x="10185" y="3163"/>
              <a:ext cx="5181" cy="63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2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9" name="圆角矩形 46"/>
            <p:cNvSpPr/>
            <p:nvPr/>
          </p:nvSpPr>
          <p:spPr>
            <a:xfrm>
              <a:off x="10185" y="1709"/>
              <a:ext cx="5181" cy="63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60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9876" y="1572"/>
              <a:ext cx="0" cy="67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sp>
        <p:nvSpPr>
          <p:cNvPr id="17" name="矩形 16"/>
          <p:cNvSpPr/>
          <p:nvPr/>
        </p:nvSpPr>
        <p:spPr>
          <a:xfrm>
            <a:off x="9738651" y="3737811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738651" y="4691261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8640" y="-98425"/>
            <a:ext cx="20688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1.3.0影响人的行为的心理因素分析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/>
              <a:t>教材展示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479"/>
          <a:stretch>
            <a:fillRect/>
          </a:stretch>
        </p:blipFill>
        <p:spPr>
          <a:xfrm>
            <a:off x="1604010" y="1636395"/>
            <a:ext cx="2327910" cy="3119120"/>
          </a:xfrm>
          <a:prstGeom prst="rect">
            <a:avLst/>
          </a:prstGeom>
          <a:effectLst>
            <a:glow>
              <a:schemeClr val="bg1">
                <a:lumMod val="85000"/>
                <a:alpha val="0"/>
              </a:schemeClr>
            </a:glow>
            <a:reflection blurRad="76200" stA="0" endPos="65000" dist="50800" dir="5400000" sy="-100000" algn="bl" rotWithShape="0"/>
          </a:effectLst>
          <a:scene3d>
            <a:camera prst="obliqueTopLeft">
              <a:rot lat="0" lon="0" rev="0"/>
            </a:camera>
            <a:lightRig rig="threePt" dir="t">
              <a:rot lat="0" lon="0" rev="6000000"/>
            </a:lightRig>
          </a:scene3d>
          <a:sp3d z="158750"/>
        </p:spPr>
      </p:pic>
      <p:sp>
        <p:nvSpPr>
          <p:cNvPr id="4" name="文本框 3"/>
          <p:cNvSpPr txBox="1"/>
          <p:nvPr/>
        </p:nvSpPr>
        <p:spPr>
          <a:xfrm>
            <a:off x="4375150" y="1672590"/>
            <a:ext cx="5166360" cy="3046095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组织行为学【20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16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年版】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等线" panose="0201060003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作　　者： 高树军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等线" panose="0201060003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课程代码： 0015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等线" panose="0201060003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等线" panose="02010600030101010101" charset="-122"/>
                <a:sym typeface="微软雅黑" panose="020B0503020204020204" pitchFamily="34" charset="-122"/>
              </a:rPr>
              <a:t>出 版  社： 中国人民大学出版社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影响人的行为的心理因素分析</a:t>
            </a:r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06070" y="1084580"/>
            <a:ext cx="7053580" cy="3663315"/>
            <a:chOff x="482" y="1708"/>
            <a:chExt cx="11557" cy="5769"/>
          </a:xfrm>
        </p:grpSpPr>
        <p:cxnSp>
          <p:nvCxnSpPr>
            <p:cNvPr id="7" name="曲线连接符 6"/>
            <p:cNvCxnSpPr>
              <a:stCxn id="27" idx="3"/>
              <a:endCxn id="8" idx="1"/>
            </p:cNvCxnSpPr>
            <p:nvPr/>
          </p:nvCxnSpPr>
          <p:spPr>
            <a:xfrm flipV="1">
              <a:off x="4821" y="2091"/>
              <a:ext cx="1021" cy="2665"/>
            </a:xfrm>
            <a:prstGeom prst="curvedConnector3">
              <a:avLst>
                <a:gd name="adj1" fmla="val 5005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482" y="1708"/>
              <a:ext cx="11557" cy="5769"/>
              <a:chOff x="340" y="1820"/>
              <a:chExt cx="13246" cy="4998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340" y="3971"/>
                <a:ext cx="4974" cy="9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第一章  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个性与个体行为分析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484" y="4059"/>
                <a:ext cx="7068" cy="79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关于个体行为的解释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484" y="1820"/>
                <a:ext cx="7068" cy="66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人性假设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0" name="曲线连接符 9"/>
              <p:cNvCxnSpPr/>
              <p:nvPr/>
            </p:nvCxnSpPr>
            <p:spPr>
              <a:xfrm>
                <a:off x="5400" y="4431"/>
                <a:ext cx="1106" cy="52"/>
              </a:xfrm>
              <a:prstGeom prst="curvedConnector3">
                <a:avLst>
                  <a:gd name="adj1" fmla="val 5009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圆角矩形 11"/>
              <p:cNvSpPr/>
              <p:nvPr/>
            </p:nvSpPr>
            <p:spPr>
              <a:xfrm>
                <a:off x="6516" y="6111"/>
                <a:ext cx="7070" cy="70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zh-CN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2000" spc="-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影响人的行为的心理因素分析</a:t>
                </a:r>
                <a:endParaRPr lang="zh-CN" altLang="en-US" sz="2000" spc="-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3" name="曲线连接符 12"/>
              <p:cNvCxnSpPr>
                <a:stCxn id="27" idx="3"/>
                <a:endCxn id="12" idx="1"/>
              </p:cNvCxnSpPr>
              <p:nvPr/>
            </p:nvCxnSpPr>
            <p:spPr>
              <a:xfrm>
                <a:off x="5315" y="4460"/>
                <a:ext cx="1201" cy="2004"/>
              </a:xfrm>
              <a:prstGeom prst="curvedConnector3">
                <a:avLst>
                  <a:gd name="adj1" fmla="val 50035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7347888" y="3798489"/>
            <a:ext cx="2082986" cy="1323975"/>
            <a:chOff x="9282" y="1709"/>
            <a:chExt cx="6084" cy="2085"/>
          </a:xfrm>
        </p:grpSpPr>
        <p:sp>
          <p:nvSpPr>
            <p:cNvPr id="52" name="直接连接符 31"/>
            <p:cNvSpPr>
              <a:spLocks noChangeShapeType="1"/>
            </p:cNvSpPr>
            <p:nvPr/>
          </p:nvSpPr>
          <p:spPr bwMode="auto">
            <a:xfrm rot="16200000">
              <a:off x="8854" y="2663"/>
              <a:ext cx="1506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endParaRPr lang="zh-CN" altLang="en-US" sz="2000"/>
            </a:p>
          </p:txBody>
        </p:sp>
        <p:cxnSp>
          <p:nvCxnSpPr>
            <p:cNvPr id="54" name="直接箭头连接符 53"/>
            <p:cNvCxnSpPr>
              <a:cxnSpLocks noChangeShapeType="1"/>
              <a:stCxn id="52" idx="0"/>
            </p:cNvCxnSpPr>
            <p:nvPr/>
          </p:nvCxnSpPr>
          <p:spPr bwMode="auto">
            <a:xfrm>
              <a:off x="9607" y="3416"/>
              <a:ext cx="602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55" name="直接连接符 54"/>
            <p:cNvCxnSpPr/>
            <p:nvPr/>
          </p:nvCxnSpPr>
          <p:spPr>
            <a:xfrm flipV="1">
              <a:off x="9282" y="2854"/>
              <a:ext cx="280" cy="5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圆角矩形 44"/>
            <p:cNvSpPr/>
            <p:nvPr/>
          </p:nvSpPr>
          <p:spPr>
            <a:xfrm>
              <a:off x="10185" y="3163"/>
              <a:ext cx="5181" cy="63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2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9" name="圆角矩形 46"/>
            <p:cNvSpPr/>
            <p:nvPr/>
          </p:nvSpPr>
          <p:spPr>
            <a:xfrm>
              <a:off x="10185" y="1709"/>
              <a:ext cx="5181" cy="63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60" name="直接箭头连接符 33"/>
            <p:cNvCxnSpPr>
              <a:cxnSpLocks noChangeShapeType="1"/>
            </p:cNvCxnSpPr>
            <p:nvPr/>
          </p:nvCxnSpPr>
          <p:spPr bwMode="auto">
            <a:xfrm rot="16200000">
              <a:off x="9876" y="1572"/>
              <a:ext cx="0" cy="675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sp>
        <p:nvSpPr>
          <p:cNvPr id="17" name="矩形 16"/>
          <p:cNvSpPr/>
          <p:nvPr/>
        </p:nvSpPr>
        <p:spPr>
          <a:xfrm>
            <a:off x="9738651" y="3737811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738651" y="4691261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15081" y="3925580"/>
            <a:ext cx="4834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9738501" y="4921895"/>
            <a:ext cx="4834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64231" y="47481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名词解释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】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名词解释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★★★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6946900" cy="570865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1.3.1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心理过程</a:t>
            </a:r>
            <a:endParaRPr lang="zh-CN" altLang="en-US" sz="3200"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2225" y="2085975"/>
            <a:ext cx="9946640" cy="1014730"/>
            <a:chOff x="1899" y="3153"/>
            <a:chExt cx="15664" cy="1598"/>
          </a:xfrm>
        </p:grpSpPr>
        <p:sp>
          <p:nvSpPr>
            <p:cNvPr id="4" name="文本框 3"/>
            <p:cNvSpPr txBox="1"/>
            <p:nvPr/>
          </p:nvSpPr>
          <p:spPr>
            <a:xfrm>
              <a:off x="4769" y="3153"/>
              <a:ext cx="12794" cy="1598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是人的心理活动</a:t>
              </a:r>
              <a:r>
                <a:rPr lang="zh-CN" altLang="en-US" sz="20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发生、发展的过程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，它是指在客观事物的作用下，在一定的时间内，</a:t>
              </a:r>
              <a:r>
                <a:rPr lang="zh-CN" altLang="en-US" sz="2000" b="1" u="sng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大脑反映客观现实的过程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。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99" y="3589"/>
              <a:ext cx="2240" cy="727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 anchor="t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心理过程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</p:grpSp>
      <p:cxnSp>
        <p:nvCxnSpPr>
          <p:cNvPr id="6" name="直接连接符 5"/>
          <p:cNvCxnSpPr>
            <a:stCxn id="5" idx="3"/>
            <a:endCxn id="4" idx="1"/>
          </p:cNvCxnSpPr>
          <p:nvPr/>
        </p:nvCxnSpPr>
        <p:spPr>
          <a:xfrm flipV="1">
            <a:off x="2714625" y="2593023"/>
            <a:ext cx="400050" cy="63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12" name="直接连接符 11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15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sp>
        <p:nvSpPr>
          <p:cNvPr id="7" name="文本框 6"/>
          <p:cNvSpPr txBox="1"/>
          <p:nvPr/>
        </p:nvSpPr>
        <p:spPr>
          <a:xfrm>
            <a:off x="1292225" y="3812540"/>
            <a:ext cx="9946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心理过程包括：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选择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★★★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认识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情感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意志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过程。这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三个过程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是相互联系又相互区别的。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3425" y="12065"/>
            <a:ext cx="11798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1.3.1一、心理过程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★★★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6078220" cy="570865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1.3.1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心理过程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2225" y="2362835"/>
            <a:ext cx="1684655" cy="46037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心理过程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12" name="直接连接符 11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15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cxnSp>
        <p:nvCxnSpPr>
          <p:cNvPr id="25" name="直接连接符 24"/>
          <p:cNvCxnSpPr>
            <a:endCxn id="17" idx="2"/>
          </p:cNvCxnSpPr>
          <p:nvPr/>
        </p:nvCxnSpPr>
        <p:spPr>
          <a:xfrm>
            <a:off x="2186940" y="2852420"/>
            <a:ext cx="12065" cy="249364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14780" y="3316605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1130" y="4117975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21130" y="4947285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理解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6078220" cy="570865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1.3.1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心理过程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6990" y="2362835"/>
            <a:ext cx="1684655" cy="46037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心理过程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12" name="直接连接符 11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15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cxnSp>
        <p:nvCxnSpPr>
          <p:cNvPr id="25" name="直接连接符 24"/>
          <p:cNvCxnSpPr>
            <a:stCxn id="5" idx="2"/>
            <a:endCxn id="17" idx="2"/>
          </p:cNvCxnSpPr>
          <p:nvPr/>
        </p:nvCxnSpPr>
        <p:spPr>
          <a:xfrm>
            <a:off x="2159635" y="2823210"/>
            <a:ext cx="23495" cy="272224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14780" y="3316605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认识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1130" y="4117975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情感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89380" y="5146675"/>
            <a:ext cx="1586865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意志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过程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07105" y="2934335"/>
            <a:ext cx="7583805" cy="110680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认知形成阶段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：感觉和知觉   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+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zh-CN" altLang="en-US" sz="20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认知发展阶段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：记忆、想象和思维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知识阶段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：个体对事物的认识过程，是从感知到思维的过程。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6" name="直接连接符 5"/>
          <p:cNvCxnSpPr>
            <a:endCxn id="4" idx="1"/>
          </p:cNvCxnSpPr>
          <p:nvPr/>
        </p:nvCxnSpPr>
        <p:spPr>
          <a:xfrm>
            <a:off x="2976880" y="3488055"/>
            <a:ext cx="5302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07105" y="4117975"/>
            <a:ext cx="7583805" cy="55308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20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喜、怒、哀、乐、爱、恶、惧</a:t>
            </a:r>
            <a:r>
              <a:rPr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七情就是个体情感表现的基本形式。</a:t>
            </a:r>
            <a:endParaRPr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7105" y="4869815"/>
            <a:ext cx="7583805" cy="101473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意志是个体自觉地确定目的，根据目的调节、支配行动，并努力克服困难，实现预定目标的心理过程。</a:t>
            </a:r>
            <a:endParaRPr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976880" y="4317365"/>
            <a:ext cx="5302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76880" y="5346065"/>
            <a:ext cx="5302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-15240" y="21590"/>
            <a:ext cx="1013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1.3.1.0心理过程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名词解释</a:t>
            </a:r>
            <a:r>
              <a:rPr lang="zh-CN" altLang="en-US" sz="2400" dirty="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★★★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3032125" cy="425450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1.3.2 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个性心理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588385" y="2205990"/>
            <a:ext cx="6322695" cy="101473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个性心理又称为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人格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，是个体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带有倾向性的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比较稳定的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本质的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心理特征的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总和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9090" y="2513330"/>
            <a:ext cx="1331595" cy="3987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6" name="直接连接符 5"/>
          <p:cNvCxnSpPr>
            <a:stCxn id="5" idx="3"/>
            <a:endCxn id="4" idx="1"/>
          </p:cNvCxnSpPr>
          <p:nvPr/>
        </p:nvCxnSpPr>
        <p:spPr>
          <a:xfrm>
            <a:off x="2940685" y="2712535"/>
            <a:ext cx="647700" cy="63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7" name="直接连接符 6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cxnSp>
        <p:nvCxnSpPr>
          <p:cNvPr id="25" name="直接连接符 24"/>
          <p:cNvCxnSpPr/>
          <p:nvPr/>
        </p:nvCxnSpPr>
        <p:spPr>
          <a:xfrm flipH="1">
            <a:off x="2268855" y="2912110"/>
            <a:ext cx="6985" cy="27609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155" y="4093210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个性倾向性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07160" y="5274310"/>
            <a:ext cx="1729105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个性心理特征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" y="1270"/>
            <a:ext cx="1394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1.3.2.1个性心理的含义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名词解释</a:t>
            </a:r>
            <a:r>
              <a:rPr lang="zh-CN" altLang="en-US" sz="2400" dirty="0">
                <a:sym typeface="+mn-ea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★★★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1.3.1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心理过程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09090" y="2513330"/>
            <a:ext cx="1331595" cy="3987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7" name="直接连接符 6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cxnSp>
        <p:nvCxnSpPr>
          <p:cNvPr id="25" name="直接连接符 24"/>
          <p:cNvCxnSpPr/>
          <p:nvPr/>
        </p:nvCxnSpPr>
        <p:spPr>
          <a:xfrm flipH="1">
            <a:off x="2268855" y="2912110"/>
            <a:ext cx="6985" cy="27609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155" y="3929380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个性倾向性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07160" y="5274310"/>
            <a:ext cx="1729105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个性心理特征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88385" y="3554095"/>
            <a:ext cx="7886065" cy="147637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个性倾向性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是指个体在和客观现实交互作用的过程中，对事物所持有的</a:t>
            </a:r>
            <a:r>
              <a:rPr lang="zh-CN" alt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看法、态度和倾向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具体包括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需要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动机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兴趣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爱好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态度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理想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信念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价值观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等。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8385" y="5196840"/>
            <a:ext cx="7886065" cy="55308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个性心理特征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能力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气质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和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性格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等心理机能的特殊结合。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5720" y="1270"/>
            <a:ext cx="1394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1.3.2.2个性心理的构成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名词解释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】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★★★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/>
          <a:lstStyle/>
          <a:p>
            <a:r>
              <a:rPr lang="en-US" altLang="zh-CN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1.3.1 </a:t>
            </a:r>
            <a:r>
              <a:rPr lang="zh-CN" altLang="en-US" sz="320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心理过程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09090" y="2513330"/>
            <a:ext cx="1331595" cy="3987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00185" y="1270"/>
            <a:ext cx="3081655" cy="721360"/>
            <a:chOff x="5789081" y="3883005"/>
            <a:chExt cx="3440123" cy="1195012"/>
          </a:xfrm>
        </p:grpSpPr>
        <p:sp>
          <p:nvSpPr>
            <p:cNvPr id="9" name="圆角矩形 11"/>
            <p:cNvSpPr/>
            <p:nvPr/>
          </p:nvSpPr>
          <p:spPr>
            <a:xfrm>
              <a:off x="5789081" y="4214368"/>
              <a:ext cx="1721834" cy="592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影响人的行为的心理因素分析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 rot="16200000" flipV="1">
              <a:off x="7368220" y="4475166"/>
              <a:ext cx="889741" cy="2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p>
              <a:endParaRPr lang="zh-CN" altLang="en-US" sz="1400"/>
            </a:p>
          </p:txBody>
        </p:sp>
        <p:cxnSp>
          <p:nvCxnSpPr>
            <p:cNvPr id="11" name="直接箭头连接符 10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7813092" y="4920037"/>
              <a:ext cx="300894" cy="1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  <p:cxnSp>
          <p:nvCxnSpPr>
            <p:cNvPr id="7" name="直接连接符 6"/>
            <p:cNvCxnSpPr>
              <a:stCxn id="9" idx="3"/>
            </p:cNvCxnSpPr>
            <p:nvPr/>
          </p:nvCxnSpPr>
          <p:spPr>
            <a:xfrm>
              <a:off x="7510601" y="4511017"/>
              <a:ext cx="294165" cy="15779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44"/>
            <p:cNvSpPr/>
            <p:nvPr/>
          </p:nvSpPr>
          <p:spPr>
            <a:xfrm>
              <a:off x="8113986" y="4705224"/>
              <a:ext cx="1115218" cy="3727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526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个性心理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圆角矩形 46"/>
            <p:cNvSpPr/>
            <p:nvPr/>
          </p:nvSpPr>
          <p:spPr>
            <a:xfrm>
              <a:off x="8113986" y="3883005"/>
              <a:ext cx="1115218" cy="37279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心理过程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>
              <a:off x="7813089" y="4037545"/>
              <a:ext cx="300897" cy="0"/>
            </a:xfrm>
            <a:prstGeom prst="straightConnector1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  <a:tailEnd type="arrow" w="med" len="med"/>
            </a:ln>
          </p:spPr>
        </p:cxnSp>
      </p:grpSp>
      <p:cxnSp>
        <p:nvCxnSpPr>
          <p:cNvPr id="25" name="直接连接符 24"/>
          <p:cNvCxnSpPr/>
          <p:nvPr/>
        </p:nvCxnSpPr>
        <p:spPr>
          <a:xfrm flipH="1">
            <a:off x="2268855" y="2912110"/>
            <a:ext cx="6985" cy="27609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155" y="3929380"/>
            <a:ext cx="1555750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__________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94790" y="5274310"/>
            <a:ext cx="1555115" cy="398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t">
            <a:spAutoFit/>
          </a:bodyPr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__________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88385" y="3554095"/>
            <a:ext cx="7886065" cy="147637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个性倾向性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是指个体在和客观现实交互作用的过程中，对事物所持有的</a:t>
            </a:r>
            <a:r>
              <a:rPr lang="zh-CN" alt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看法、态度和倾向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具体包括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需要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动机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兴趣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爱好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态度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理想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信念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价值观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等。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8385" y="5196840"/>
            <a:ext cx="7886065" cy="55308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个性心理特征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能力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气质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和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性格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等心理机能的特殊结合。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sz="2800"/>
              <a:t>第一章 个性与个体行为分析</a:t>
            </a:r>
            <a:endParaRPr lang="zh-CN" altLang="en-US" sz="2800"/>
          </a:p>
        </p:txBody>
      </p:sp>
      <p:grpSp>
        <p:nvGrpSpPr>
          <p:cNvPr id="37" name="组合 36"/>
          <p:cNvGrpSpPr/>
          <p:nvPr/>
        </p:nvGrpSpPr>
        <p:grpSpPr>
          <a:xfrm>
            <a:off x="338876" y="1259286"/>
            <a:ext cx="6966506" cy="4628219"/>
            <a:chOff x="-1" y="1708"/>
            <a:chExt cx="10971" cy="7289"/>
          </a:xfrm>
        </p:grpSpPr>
        <p:cxnSp>
          <p:nvCxnSpPr>
            <p:cNvPr id="7" name="曲线连接符 6"/>
            <p:cNvCxnSpPr>
              <a:stCxn id="27" idx="3"/>
              <a:endCxn id="8" idx="1"/>
            </p:cNvCxnSpPr>
            <p:nvPr/>
          </p:nvCxnSpPr>
          <p:spPr>
            <a:xfrm flipV="1">
              <a:off x="4822" y="2091"/>
              <a:ext cx="1019" cy="3141"/>
            </a:xfrm>
            <a:prstGeom prst="curvedConnector3">
              <a:avLst>
                <a:gd name="adj1" fmla="val 50082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-1" y="1708"/>
              <a:ext cx="10971" cy="7289"/>
              <a:chOff x="-213" y="1820"/>
              <a:chExt cx="12573" cy="6315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-213" y="4140"/>
                <a:ext cx="5527" cy="146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第一章  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个性与个体行为分析</a:t>
                </a:r>
                <a:endPara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517" y="4505"/>
                <a:ext cx="5676" cy="79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关于个体行为的解释</a:t>
                </a:r>
                <a:endParaRPr lang="zh-CN" altLang="en-US" sz="16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483" y="1820"/>
                <a:ext cx="5625" cy="66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人性假设</a:t>
                </a:r>
                <a:endParaRPr lang="zh-CN" altLang="en-US" sz="16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0" name="曲线连接符 9"/>
              <p:cNvCxnSpPr>
                <a:stCxn id="27" idx="3"/>
                <a:endCxn id="43" idx="1"/>
              </p:cNvCxnSpPr>
              <p:nvPr/>
            </p:nvCxnSpPr>
            <p:spPr>
              <a:xfrm>
                <a:off x="5315" y="4873"/>
                <a:ext cx="1202" cy="30"/>
              </a:xfrm>
              <a:prstGeom prst="curvedConnector3">
                <a:avLst>
                  <a:gd name="adj1" fmla="val 5008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圆角矩形 11"/>
              <p:cNvSpPr/>
              <p:nvPr/>
            </p:nvSpPr>
            <p:spPr>
              <a:xfrm>
                <a:off x="6483" y="7428"/>
                <a:ext cx="5877" cy="70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zh-CN" sz="16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16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影响人的行为的心理因素分析</a:t>
                </a:r>
                <a:endParaRPr lang="zh-CN" altLang="en-US" sz="16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3" name="曲线连接符 12"/>
              <p:cNvCxnSpPr>
                <a:stCxn id="27" idx="3"/>
                <a:endCxn id="12" idx="1"/>
              </p:cNvCxnSpPr>
              <p:nvPr/>
            </p:nvCxnSpPr>
            <p:spPr>
              <a:xfrm>
                <a:off x="5315" y="4873"/>
                <a:ext cx="1168" cy="2909"/>
              </a:xfrm>
              <a:prstGeom prst="curvedConnector3">
                <a:avLst>
                  <a:gd name="adj1" fmla="val 50082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/>
        </p:nvGrpSpPr>
        <p:grpSpPr>
          <a:xfrm>
            <a:off x="7141913" y="360518"/>
            <a:ext cx="3177842" cy="5879335"/>
            <a:chOff x="10296" y="1025"/>
            <a:chExt cx="5004" cy="9259"/>
          </a:xfrm>
        </p:grpSpPr>
        <p:grpSp>
          <p:nvGrpSpPr>
            <p:cNvPr id="2" name="组合 1"/>
            <p:cNvGrpSpPr/>
            <p:nvPr/>
          </p:nvGrpSpPr>
          <p:grpSpPr>
            <a:xfrm>
              <a:off x="10296" y="1025"/>
              <a:ext cx="5004" cy="6272"/>
              <a:chOff x="10296" y="1025"/>
              <a:chExt cx="5004" cy="6272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0296" y="1025"/>
                <a:ext cx="5004" cy="2777"/>
                <a:chOff x="10227" y="1480"/>
                <a:chExt cx="5857" cy="4476"/>
              </a:xfrm>
            </p:grpSpPr>
            <p:cxnSp>
              <p:nvCxnSpPr>
                <p:cNvPr id="9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866" y="2870"/>
                  <a:ext cx="0" cy="556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sp>
              <p:nvSpPr>
                <p:cNvPr id="19" name="直接连接符 3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8704" y="3637"/>
                  <a:ext cx="3769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</a:ln>
              </p:spPr>
              <p:txBody>
                <a:bodyPr/>
                <a:lstStyle/>
                <a:p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20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866" y="5276"/>
                  <a:ext cx="0" cy="499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23" name="直接箭头连接符 22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868" y="4061"/>
                  <a:ext cx="0" cy="499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10227" y="4272"/>
                  <a:ext cx="426" cy="26"/>
                </a:xfrm>
                <a:prstGeom prst="lin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圆角矩形 28"/>
                <p:cNvSpPr/>
                <p:nvPr/>
              </p:nvSpPr>
              <p:spPr>
                <a:xfrm>
                  <a:off x="11115" y="2512"/>
                  <a:ext cx="4943" cy="1012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“ 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社会人</a:t>
                  </a: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”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假设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1115" y="3935"/>
                  <a:ext cx="4946" cy="779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“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自我实现人</a:t>
                  </a: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”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假设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3" name="圆角矩形 32"/>
                <p:cNvSpPr/>
                <p:nvPr/>
              </p:nvSpPr>
              <p:spPr>
                <a:xfrm>
                  <a:off x="11115" y="5098"/>
                  <a:ext cx="4969" cy="85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“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复杂人</a:t>
                  </a: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”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假设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4" name="圆角矩形 33"/>
                <p:cNvSpPr/>
                <p:nvPr/>
              </p:nvSpPr>
              <p:spPr>
                <a:xfrm>
                  <a:off x="11115" y="1480"/>
                  <a:ext cx="4942" cy="858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/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“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经济人</a:t>
                  </a: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”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假设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35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866" y="1558"/>
                  <a:ext cx="0" cy="700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</p:grpSp>
          <p:grpSp>
            <p:nvGrpSpPr>
              <p:cNvPr id="49" name="组合 48"/>
              <p:cNvGrpSpPr/>
              <p:nvPr/>
            </p:nvGrpSpPr>
            <p:grpSpPr>
              <a:xfrm>
                <a:off x="10312" y="4850"/>
                <a:ext cx="4989" cy="2447"/>
                <a:chOff x="9322" y="2359"/>
                <a:chExt cx="6165" cy="3241"/>
              </a:xfrm>
            </p:grpSpPr>
            <p:cxnSp>
              <p:nvCxnSpPr>
                <p:cNvPr id="38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000" y="3264"/>
                  <a:ext cx="0" cy="537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sp>
              <p:nvSpPr>
                <p:cNvPr id="39" name="直接连接符 3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8345" y="3892"/>
                  <a:ext cx="2773" cy="1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</a:ln>
              </p:spPr>
              <p:txBody>
                <a:bodyPr/>
                <a:lstStyle/>
                <a:p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0" name="直接箭头连接符 33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000" y="5041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1" name="直接箭头连接符 40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10002" y="4149"/>
                  <a:ext cx="0" cy="481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9322" y="4036"/>
                  <a:ext cx="411" cy="19"/>
                </a:xfrm>
                <a:prstGeom prst="line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圆角矩形 43"/>
                <p:cNvSpPr/>
                <p:nvPr/>
              </p:nvSpPr>
              <p:spPr>
                <a:xfrm>
                  <a:off x="10288" y="3179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新华生主义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>
                  <a:off x="10304" y="4055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85263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rPr>
                    <a:t>卢因的观点</a:t>
                  </a:r>
                  <a:endPara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>
                  <a:off x="10306" y="4969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0" indent="0"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   </a:t>
                  </a:r>
                  <a:r>
                    <a:rPr lang="zh-CN" alt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个体行为规律</a:t>
                  </a:r>
                  <a:endPara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10306" y="2359"/>
                  <a:ext cx="5181" cy="631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+mn-ea"/>
                    </a:rPr>
                    <a:t>华生的行为主义理论</a:t>
                  </a:r>
                  <a:endParaRPr lang="zh-CN" altLang="en-US"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endParaRPr>
                </a:p>
              </p:txBody>
            </p:sp>
            <p:cxnSp>
              <p:nvCxnSpPr>
                <p:cNvPr id="48" name="直接箭头连接符 33"/>
                <p:cNvCxnSpPr>
                  <a:cxnSpLocks noChangeShapeType="1"/>
                </p:cNvCxnSpPr>
                <p:nvPr/>
              </p:nvCxnSpPr>
              <p:spPr bwMode="auto">
                <a:xfrm>
                  <a:off x="9731" y="2725"/>
                  <a:ext cx="589" cy="17"/>
                </a:xfrm>
                <a:prstGeom prst="straightConnector1">
                  <a:avLst/>
                </a:prstGeom>
                <a:noFill/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  <a:bevel/>
                  <a:tailEnd type="arrow" w="med" len="med"/>
                </a:ln>
              </p:spPr>
            </p:cxnSp>
          </p:grpSp>
        </p:grpSp>
        <p:grpSp>
          <p:nvGrpSpPr>
            <p:cNvPr id="50" name="组合 49"/>
            <p:cNvGrpSpPr/>
            <p:nvPr/>
          </p:nvGrpSpPr>
          <p:grpSpPr>
            <a:xfrm>
              <a:off x="10645" y="8091"/>
              <a:ext cx="3312" cy="2193"/>
              <a:chOff x="8180" y="1709"/>
              <a:chExt cx="7359" cy="2193"/>
            </a:xfrm>
          </p:grpSpPr>
          <p:sp>
            <p:nvSpPr>
              <p:cNvPr id="52" name="直接连接符 31"/>
              <p:cNvSpPr>
                <a:spLocks noChangeShapeType="1"/>
              </p:cNvSpPr>
              <p:nvPr/>
            </p:nvSpPr>
            <p:spPr bwMode="auto">
              <a:xfrm rot="16200000">
                <a:off x="8751" y="2766"/>
                <a:ext cx="1714" cy="2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54" name="直接箭头连接符 53"/>
              <p:cNvCxnSpPr>
                <a:cxnSpLocks noChangeShapeType="1"/>
              </p:cNvCxnSpPr>
              <p:nvPr/>
            </p:nvCxnSpPr>
            <p:spPr bwMode="auto">
              <a:xfrm>
                <a:off x="9611" y="3624"/>
                <a:ext cx="602" cy="0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55" name="直接连接符 54"/>
              <p:cNvCxnSpPr/>
              <p:nvPr/>
            </p:nvCxnSpPr>
            <p:spPr>
              <a:xfrm flipV="1">
                <a:off x="8180" y="2941"/>
                <a:ext cx="1296" cy="14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圆角矩形 44"/>
              <p:cNvSpPr/>
              <p:nvPr/>
            </p:nvSpPr>
            <p:spPr>
              <a:xfrm>
                <a:off x="10358" y="3347"/>
                <a:ext cx="5181" cy="55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个性心理</a:t>
                </a:r>
                <a:endParaRPr lang="zh-CN" altLang="en-US" sz="20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9" name="圆角矩形 46"/>
              <p:cNvSpPr/>
              <p:nvPr/>
            </p:nvSpPr>
            <p:spPr>
              <a:xfrm>
                <a:off x="10185" y="1709"/>
                <a:ext cx="5351" cy="55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心理过程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6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876" y="1572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0"/>
            <a:ext cx="122459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-26987" y="2413000"/>
            <a:ext cx="12245975" cy="2032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隶变_GBK" panose="02000000000000000000" charset="-122"/>
                <a:ea typeface="方正隶变_GBK" panose="02000000000000000000" charset="-122"/>
                <a:cs typeface="方正隶变_GBK" panose="02000000000000000000" charset="-122"/>
                <a:sym typeface="+mn-ea"/>
              </a:rPr>
              <a:t>第二章   个体心理与行为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隶变_GBK" panose="02000000000000000000" charset="-122"/>
              <a:ea typeface="方正隶变_GBK" panose="02000000000000000000" charset="-122"/>
              <a:cs typeface="方正隶变_GBK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第二章 个性心理与行为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15362" name="组合 8"/>
          <p:cNvGrpSpPr/>
          <p:nvPr/>
        </p:nvGrpSpPr>
        <p:grpSpPr>
          <a:xfrm>
            <a:off x="1177925" y="1397000"/>
            <a:ext cx="7570788" cy="3705225"/>
            <a:chOff x="1819373" y="1690711"/>
            <a:chExt cx="7654290" cy="3463925"/>
          </a:xfrm>
        </p:grpSpPr>
        <p:cxnSp>
          <p:nvCxnSpPr>
            <p:cNvPr id="7" name="曲线连接符 6"/>
            <p:cNvCxnSpPr>
              <a:stCxn id="27" idx="3"/>
              <a:endCxn id="8" idx="1"/>
            </p:cNvCxnSpPr>
            <p:nvPr/>
          </p:nvCxnSpPr>
          <p:spPr>
            <a:xfrm flipV="1">
              <a:off x="4413068" y="1944198"/>
              <a:ext cx="667684" cy="1505487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64" name="组合 13"/>
            <p:cNvGrpSpPr/>
            <p:nvPr/>
          </p:nvGrpSpPr>
          <p:grpSpPr>
            <a:xfrm>
              <a:off x="1819373" y="1690711"/>
              <a:ext cx="7654290" cy="3463925"/>
              <a:chOff x="1297" y="2642"/>
              <a:chExt cx="12054" cy="5455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297" y="4855"/>
                <a:ext cx="4085" cy="111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第二章 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个性心理与行为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433" y="3799"/>
                <a:ext cx="6918" cy="7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价值观、态度与行为</a:t>
                </a:r>
                <a:endParaRPr kumimoji="0" lang="zh-CN" altLang="en-US" sz="2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433" y="2642"/>
                <a:ext cx="6918" cy="7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需要、动机与行为</a:t>
                </a:r>
                <a:endParaRPr kumimoji="0" lang="zh-CN" altLang="en-US" sz="2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0" name="曲线连接符 9"/>
              <p:cNvCxnSpPr>
                <a:stCxn id="27" idx="3"/>
                <a:endCxn id="43" idx="1"/>
              </p:cNvCxnSpPr>
              <p:nvPr/>
            </p:nvCxnSpPr>
            <p:spPr>
              <a:xfrm flipV="1">
                <a:off x="5382" y="4199"/>
                <a:ext cx="1051" cy="1213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圆角矩形 11"/>
              <p:cNvSpPr/>
              <p:nvPr/>
            </p:nvSpPr>
            <p:spPr>
              <a:xfrm>
                <a:off x="6428" y="7389"/>
                <a:ext cx="6918" cy="70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组织承诺与组织公民行为</a:t>
                </a:r>
                <a:endParaRPr kumimoji="0" lang="zh-CN" altLang="en-US" sz="2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3" name="曲线连接符 12"/>
              <p:cNvCxnSpPr>
                <a:stCxn id="27" idx="3"/>
                <a:endCxn id="12" idx="1"/>
              </p:cNvCxnSpPr>
              <p:nvPr/>
            </p:nvCxnSpPr>
            <p:spPr>
              <a:xfrm>
                <a:off x="5382" y="5412"/>
                <a:ext cx="1046" cy="2332"/>
              </a:xfrm>
              <a:prstGeom prst="curvedConnector3">
                <a:avLst>
                  <a:gd name="adj1" fmla="val 50048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圆角矩形 11"/>
          <p:cNvSpPr/>
          <p:nvPr/>
        </p:nvSpPr>
        <p:spPr>
          <a:xfrm>
            <a:off x="4400550" y="3038475"/>
            <a:ext cx="4344988" cy="479425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知觉与行为</a:t>
            </a:r>
            <a:endParaRPr kumimoji="0" lang="zh-CN" altLang="en-US" sz="24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3" name="曲线连接符 12"/>
          <p:cNvCxnSpPr>
            <a:stCxn id="27" idx="3"/>
            <a:endCxn id="22" idx="1"/>
          </p:cNvCxnSpPr>
          <p:nvPr/>
        </p:nvCxnSpPr>
        <p:spPr>
          <a:xfrm>
            <a:off x="3743325" y="3278505"/>
            <a:ext cx="657225" cy="3175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11"/>
          <p:cNvSpPr/>
          <p:nvPr/>
        </p:nvSpPr>
        <p:spPr>
          <a:xfrm>
            <a:off x="4400550" y="3829050"/>
            <a:ext cx="4344988" cy="481013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个性与行为</a:t>
            </a:r>
            <a:endParaRPr kumimoji="0" lang="zh-CN" altLang="en-US" sz="24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5" name="曲线连接符 12"/>
          <p:cNvCxnSpPr>
            <a:stCxn id="27" idx="3"/>
            <a:endCxn id="24" idx="1"/>
          </p:cNvCxnSpPr>
          <p:nvPr/>
        </p:nvCxnSpPr>
        <p:spPr>
          <a:xfrm>
            <a:off x="3743325" y="3278505"/>
            <a:ext cx="657225" cy="791210"/>
          </a:xfrm>
          <a:prstGeom prst="curvedConnector3">
            <a:avLst>
              <a:gd name="adj1" fmla="val 50048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1.2.1 </a:t>
            </a:r>
            <a:r>
              <a:rPr lang="en-US" altLang="zh-CN">
                <a:sym typeface="+mn-ea"/>
              </a:rPr>
              <a:t>华生的行为主义理论</a:t>
            </a:r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8056245" y="62230"/>
            <a:ext cx="4122420" cy="1384935"/>
            <a:chOff x="5871" y="3277"/>
            <a:chExt cx="10015" cy="3292"/>
          </a:xfrm>
        </p:grpSpPr>
        <p:sp>
          <p:nvSpPr>
            <p:cNvPr id="43" name="圆角矩形 42"/>
            <p:cNvSpPr/>
            <p:nvPr/>
          </p:nvSpPr>
          <p:spPr>
            <a:xfrm>
              <a:off x="5871" y="4282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360" y="3277"/>
              <a:ext cx="5526" cy="3292"/>
              <a:chOff x="9295" y="1709"/>
              <a:chExt cx="6071" cy="3292"/>
            </a:xfrm>
          </p:grpSpPr>
          <p:cxnSp>
            <p:nvCxnSpPr>
              <p:cNvPr id="3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39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4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1" name="直接箭头连接符 40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295" y="3288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圆角矩形 4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4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grpSp>
        <p:nvGrpSpPr>
          <p:cNvPr id="4" name="组合 3"/>
          <p:cNvGrpSpPr/>
          <p:nvPr/>
        </p:nvGrpSpPr>
        <p:grpSpPr>
          <a:xfrm>
            <a:off x="3913505" y="1546225"/>
            <a:ext cx="5008880" cy="3764915"/>
            <a:chOff x="7347" y="2607"/>
            <a:chExt cx="7888" cy="592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70" y="2607"/>
              <a:ext cx="2268" cy="3126"/>
            </a:xfrm>
            <a:prstGeom prst="ellipse">
              <a:avLst/>
            </a:prstGeom>
          </p:spPr>
        </p:pic>
        <p:sp>
          <p:nvSpPr>
            <p:cNvPr id="15" name="文本框 8"/>
            <p:cNvSpPr txBox="1"/>
            <p:nvPr/>
          </p:nvSpPr>
          <p:spPr>
            <a:xfrm>
              <a:off x="7347" y="6211"/>
              <a:ext cx="7888" cy="2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fontAlgn="auto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华生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fontAlgn="auto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美国著名心理学家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fontAlgn="auto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曾出现在《福尔摩斯探案集》中的虚构人物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占位符 2"/>
          <p:cNvSpPr>
            <a:spLocks noGrp="1"/>
          </p:cNvSpPr>
          <p:nvPr>
            <p:ph type="body" idx="13"/>
          </p:nvPr>
        </p:nvSpPr>
        <p:spPr>
          <a:xfrm>
            <a:off x="1072515" y="25971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需要、动机与行为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38200" y="1188720"/>
            <a:ext cx="9514840" cy="4480560"/>
            <a:chOff x="0" y="1543"/>
            <a:chExt cx="14984" cy="7056"/>
          </a:xfrm>
        </p:grpSpPr>
        <p:grpSp>
          <p:nvGrpSpPr>
            <p:cNvPr id="16386" name="组合 4"/>
            <p:cNvGrpSpPr/>
            <p:nvPr/>
          </p:nvGrpSpPr>
          <p:grpSpPr>
            <a:xfrm>
              <a:off x="0" y="2763"/>
              <a:ext cx="9975" cy="5837"/>
              <a:chOff x="1178349" y="1396700"/>
              <a:chExt cx="6334813" cy="3705898"/>
            </a:xfrm>
          </p:grpSpPr>
          <p:grpSp>
            <p:nvGrpSpPr>
              <p:cNvPr id="16387" name="组合 3"/>
              <p:cNvGrpSpPr/>
              <p:nvPr/>
            </p:nvGrpSpPr>
            <p:grpSpPr>
              <a:xfrm>
                <a:off x="1178349" y="1396700"/>
                <a:ext cx="6334813" cy="3705898"/>
                <a:chOff x="1178350" y="1396700"/>
                <a:chExt cx="7569724" cy="3705898"/>
              </a:xfrm>
            </p:grpSpPr>
            <p:grpSp>
              <p:nvGrpSpPr>
                <p:cNvPr id="16388" name="组合 8"/>
                <p:cNvGrpSpPr/>
                <p:nvPr/>
              </p:nvGrpSpPr>
              <p:grpSpPr>
                <a:xfrm>
                  <a:off x="1178350" y="1396700"/>
                  <a:ext cx="7569724" cy="3705898"/>
                  <a:chOff x="1819373" y="1690711"/>
                  <a:chExt cx="7654290" cy="3463925"/>
                </a:xfrm>
              </p:grpSpPr>
              <p:cxnSp>
                <p:nvCxnSpPr>
                  <p:cNvPr id="7" name="曲线连接符 6"/>
                  <p:cNvCxnSpPr>
                    <a:stCxn id="27" idx="3"/>
                    <a:endCxn id="8" idx="1"/>
                  </p:cNvCxnSpPr>
                  <p:nvPr/>
                </p:nvCxnSpPr>
                <p:spPr>
                  <a:xfrm flipV="1">
                    <a:off x="4413007" y="1942903"/>
                    <a:ext cx="667592" cy="1587323"/>
                  </a:xfrm>
                  <a:prstGeom prst="curved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390" name="组合 13"/>
                  <p:cNvGrpSpPr/>
                  <p:nvPr/>
                </p:nvGrpSpPr>
                <p:grpSpPr>
                  <a:xfrm>
                    <a:off x="1819373" y="1690711"/>
                    <a:ext cx="7654290" cy="3463925"/>
                    <a:chOff x="1297" y="2642"/>
                    <a:chExt cx="12054" cy="5455"/>
                  </a:xfrm>
                </p:grpSpPr>
                <p:sp>
                  <p:nvSpPr>
                    <p:cNvPr id="27" name="圆角矩形 26"/>
                    <p:cNvSpPr/>
                    <p:nvPr/>
                  </p:nvSpPr>
                  <p:spPr>
                    <a:xfrm>
                      <a:off x="1297" y="4983"/>
                      <a:ext cx="4084" cy="1114"/>
                    </a:xfrm>
                    <a:prstGeom prst="round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微软雅黑" panose="020B0503020204020204" pitchFamily="34" charset="-122"/>
                          <a:sym typeface="+mn-ea"/>
                        </a:rPr>
                        <a:t>第二章  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微软雅黑" panose="020B0503020204020204" pitchFamily="34" charset="-122"/>
                          <a:sym typeface="+mn-ea"/>
                        </a:rPr>
                        <a:t>个性心理与行为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43" name="圆角矩形 42"/>
                    <p:cNvSpPr/>
                    <p:nvPr/>
                  </p:nvSpPr>
                  <p:spPr>
                    <a:xfrm>
                      <a:off x="6433" y="3801"/>
                      <a:ext cx="6918" cy="794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0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微软雅黑" panose="020B0503020204020204" pitchFamily="34" charset="-122"/>
                          <a:sym typeface="+mn-ea"/>
                        </a:rPr>
                        <a:t>价值观、态度与行为</a:t>
                      </a:r>
                      <a:endPara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8" name="圆角矩形 7"/>
                    <p:cNvSpPr/>
                    <p:nvPr/>
                  </p:nvSpPr>
                  <p:spPr>
                    <a:xfrm>
                      <a:off x="6433" y="2642"/>
                      <a:ext cx="6918" cy="797"/>
                    </a:xfrm>
                    <a:prstGeom prst="round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0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微软雅黑" panose="020B0503020204020204" pitchFamily="34" charset="-122"/>
                          <a:sym typeface="+mn-ea"/>
                        </a:rPr>
                        <a:t>需要、动机与行为</a:t>
                      </a:r>
                      <a:endPara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endParaRPr>
                    </a:p>
                  </p:txBody>
                </p:sp>
                <p:cxnSp>
                  <p:nvCxnSpPr>
                    <p:cNvPr id="10" name="曲线连接符 9"/>
                    <p:cNvCxnSpPr>
                      <a:stCxn id="27" idx="3"/>
                      <a:endCxn id="43" idx="1"/>
                    </p:cNvCxnSpPr>
                    <p:nvPr/>
                  </p:nvCxnSpPr>
                  <p:spPr>
                    <a:xfrm flipV="1">
                      <a:off x="5381" y="4198"/>
                      <a:ext cx="1051" cy="1341"/>
                    </a:xfrm>
                    <a:prstGeom prst="curvedConnector3">
                      <a:avLst>
                        <a:gd name="adj1" fmla="val 50000"/>
                      </a:avLst>
                    </a:prstGeom>
                    <a:ln w="12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圆角矩形 11"/>
                    <p:cNvSpPr/>
                    <p:nvPr/>
                  </p:nvSpPr>
                  <p:spPr>
                    <a:xfrm>
                      <a:off x="6427" y="7389"/>
                      <a:ext cx="6918" cy="708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0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微软雅黑" panose="020B0503020204020204" pitchFamily="34" charset="-122"/>
                          <a:sym typeface="+mn-ea"/>
                        </a:rPr>
                        <a:t>组织承诺与组织公民行为</a:t>
                      </a:r>
                      <a:endPara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endParaRPr>
                    </a:p>
                  </p:txBody>
                </p:sp>
                <p:cxnSp>
                  <p:nvCxnSpPr>
                    <p:cNvPr id="13" name="曲线连接符 12"/>
                    <p:cNvCxnSpPr>
                      <a:stCxn id="27" idx="3"/>
                      <a:endCxn id="12" idx="1"/>
                    </p:cNvCxnSpPr>
                    <p:nvPr/>
                  </p:nvCxnSpPr>
                  <p:spPr>
                    <a:xfrm>
                      <a:off x="5381" y="5539"/>
                      <a:ext cx="1045" cy="2203"/>
                    </a:xfrm>
                    <a:prstGeom prst="curvedConnector3">
                      <a:avLst>
                        <a:gd name="adj1" fmla="val 50000"/>
                      </a:avLst>
                    </a:prstGeom>
                    <a:ln w="12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2" name="圆角矩形 11"/>
                <p:cNvSpPr/>
                <p:nvPr/>
              </p:nvSpPr>
              <p:spPr>
                <a:xfrm>
                  <a:off x="4399751" y="3077447"/>
                  <a:ext cx="4344528" cy="480894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rPr>
                    <a:t>知觉与行为</a:t>
                  </a:r>
                  <a:endPara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23" name="曲线连接符 12"/>
                <p:cNvCxnSpPr>
                  <a:stCxn id="27" idx="3"/>
                  <a:endCxn id="22" idx="1"/>
                </p:cNvCxnSpPr>
                <p:nvPr/>
              </p:nvCxnSpPr>
              <p:spPr>
                <a:xfrm flipV="1">
                  <a:off x="3743329" y="3318688"/>
                  <a:ext cx="656422" cy="46027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圆角矩形 11"/>
                <p:cNvSpPr/>
                <p:nvPr/>
              </p:nvSpPr>
              <p:spPr>
                <a:xfrm>
                  <a:off x="4399751" y="3829737"/>
                  <a:ext cx="4344528" cy="479307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rPr>
                    <a:t>个性与行为</a:t>
                  </a:r>
                  <a:endPara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cxnSp>
            <p:nvCxnSpPr>
              <p:cNvPr id="25" name="曲线连接符 12"/>
              <p:cNvCxnSpPr>
                <a:stCxn id="27" idx="3"/>
                <a:endCxn id="24" idx="1"/>
              </p:cNvCxnSpPr>
              <p:nvPr/>
            </p:nvCxnSpPr>
            <p:spPr>
              <a:xfrm>
                <a:off x="3324882" y="3364715"/>
                <a:ext cx="549335" cy="704676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01" name="组合 5"/>
            <p:cNvGrpSpPr/>
            <p:nvPr/>
          </p:nvGrpSpPr>
          <p:grpSpPr>
            <a:xfrm>
              <a:off x="9970" y="1543"/>
              <a:ext cx="5014" cy="3292"/>
              <a:chOff x="5882443" y="1085215"/>
              <a:chExt cx="3567627" cy="2090420"/>
            </a:xfrm>
          </p:grpSpPr>
          <p:cxnSp>
            <p:nvCxnSpPr>
              <p:cNvPr id="16402" name="直接箭头连接符 33"/>
              <p:cNvCxnSpPr>
                <a:stCxn id="27" idx="3"/>
                <a:endCxn id="24" idx="1"/>
              </p:cNvCxnSpPr>
              <p:nvPr/>
            </p:nvCxnSpPr>
            <p:spPr>
              <a:xfrm rot="-5400000">
                <a:off x="6313988" y="1693791"/>
                <a:ext cx="0" cy="34153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3180" y="2092236"/>
                <a:ext cx="1761858" cy="1778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6404" name="直接箭头连接符 33"/>
              <p:cNvCxnSpPr>
                <a:stCxn id="27" idx="3"/>
                <a:endCxn id="24" idx="1"/>
              </p:cNvCxnSpPr>
              <p:nvPr/>
            </p:nvCxnSpPr>
            <p:spPr>
              <a:xfrm rot="-5400000">
                <a:off x="6313986" y="2822660"/>
                <a:ext cx="0" cy="30595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16405" name="直接箭头连接符 25"/>
              <p:cNvCxnSpPr>
                <a:stCxn id="27" idx="3"/>
                <a:endCxn id="24" idx="1"/>
              </p:cNvCxnSpPr>
              <p:nvPr/>
            </p:nvCxnSpPr>
            <p:spPr>
              <a:xfrm rot="-5400000">
                <a:off x="6315765" y="2254421"/>
                <a:ext cx="0" cy="30595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882443" y="2119155"/>
                <a:ext cx="271806" cy="380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6968" y="1639168"/>
                <a:ext cx="2981324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6968" y="2194709"/>
                <a:ext cx="2983102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6968" y="2775646"/>
                <a:ext cx="2977766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6968" y="1085215"/>
                <a:ext cx="2979544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16411" name="直接箭头连接符 33"/>
              <p:cNvCxnSpPr>
                <a:stCxn id="27" idx="3"/>
                <a:endCxn id="24" idx="1"/>
              </p:cNvCxnSpPr>
              <p:nvPr/>
            </p:nvCxnSpPr>
            <p:spPr>
              <a:xfrm rot="-5400000">
                <a:off x="6314878" y="1070860"/>
                <a:ext cx="0" cy="42869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3" name="文本框 2"/>
          <p:cNvSpPr txBox="1"/>
          <p:nvPr/>
        </p:nvSpPr>
        <p:spPr>
          <a:xfrm>
            <a:off x="595630" y="14605"/>
            <a:ext cx="46075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2.1.1一、需要、动机及行为规律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5" name="组合 3"/>
          <p:cNvGrpSpPr/>
          <p:nvPr/>
        </p:nvGrpSpPr>
        <p:grpSpPr>
          <a:xfrm rot="0">
            <a:off x="3805197" y="4399280"/>
            <a:ext cx="4393290" cy="1281142"/>
            <a:chOff x="3946525" y="2597785"/>
            <a:chExt cx="4393565" cy="1494991"/>
          </a:xfrm>
        </p:grpSpPr>
        <p:grpSp>
          <p:nvGrpSpPr>
            <p:cNvPr id="18436" name="组合 5"/>
            <p:cNvGrpSpPr/>
            <p:nvPr/>
          </p:nvGrpSpPr>
          <p:grpSpPr>
            <a:xfrm>
              <a:off x="3946525" y="2597785"/>
              <a:ext cx="4393565" cy="694690"/>
              <a:chOff x="10416" y="3922"/>
              <a:chExt cx="5432" cy="615"/>
            </a:xfrm>
          </p:grpSpPr>
          <p:sp>
            <p:nvSpPr>
              <p:cNvPr id="14" name="圆角矩形 22"/>
              <p:cNvSpPr/>
              <p:nvPr/>
            </p:nvSpPr>
            <p:spPr>
              <a:xfrm>
                <a:off x="10416" y="3922"/>
                <a:ext cx="1344" cy="60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需要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右箭头 24"/>
              <p:cNvSpPr/>
              <p:nvPr/>
            </p:nvSpPr>
            <p:spPr>
              <a:xfrm>
                <a:off x="11904" y="4058"/>
                <a:ext cx="432" cy="360"/>
              </a:xfrm>
              <a:prstGeom prst="rightArrow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圆角矩形 25"/>
              <p:cNvSpPr/>
              <p:nvPr/>
            </p:nvSpPr>
            <p:spPr>
              <a:xfrm>
                <a:off x="12480" y="3937"/>
                <a:ext cx="1297" cy="60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动机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7" name="右箭头 26"/>
              <p:cNvSpPr/>
              <p:nvPr/>
            </p:nvSpPr>
            <p:spPr>
              <a:xfrm>
                <a:off x="13976" y="4058"/>
                <a:ext cx="432" cy="360"/>
              </a:xfrm>
              <a:prstGeom prst="rightArrow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圆角矩形 27"/>
              <p:cNvSpPr/>
              <p:nvPr/>
            </p:nvSpPr>
            <p:spPr>
              <a:xfrm>
                <a:off x="14552" y="3922"/>
                <a:ext cx="1297" cy="60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行为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18442" name="组合 6"/>
            <p:cNvGrpSpPr/>
            <p:nvPr/>
          </p:nvGrpSpPr>
          <p:grpSpPr>
            <a:xfrm>
              <a:off x="5266268" y="3686128"/>
              <a:ext cx="2025310" cy="406648"/>
              <a:chOff x="11904" y="4058"/>
              <a:chExt cx="2504" cy="360"/>
            </a:xfrm>
          </p:grpSpPr>
          <p:sp>
            <p:nvSpPr>
              <p:cNvPr id="9" name="右箭头 3"/>
              <p:cNvSpPr/>
              <p:nvPr/>
            </p:nvSpPr>
            <p:spPr>
              <a:xfrm>
                <a:off x="11904" y="4058"/>
                <a:ext cx="432" cy="360"/>
              </a:xfrm>
              <a:prstGeom prst="rightArrow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" name="右箭头 6"/>
              <p:cNvSpPr/>
              <p:nvPr/>
            </p:nvSpPr>
            <p:spPr>
              <a:xfrm>
                <a:off x="13976" y="4058"/>
                <a:ext cx="432" cy="360"/>
              </a:xfrm>
              <a:prstGeom prst="rightArrow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920" y="1336040"/>
            <a:ext cx="4407535" cy="2485390"/>
          </a:xfrm>
          <a:prstGeom prst="rect">
            <a:avLst/>
          </a:prstGeom>
        </p:spPr>
      </p:pic>
      <p:sp>
        <p:nvSpPr>
          <p:cNvPr id="16385" name="文本占位符 2"/>
          <p:cNvSpPr>
            <a:spLocks noGrp="1"/>
          </p:cNvSpPr>
          <p:nvPr>
            <p:ph type="body" idx="13"/>
          </p:nvPr>
        </p:nvSpPr>
        <p:spPr>
          <a:xfrm>
            <a:off x="1072515" y="25971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需要、动机与行为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2.1.1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需要、动机及行为规律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19458" name="组合 4"/>
          <p:cNvGrpSpPr/>
          <p:nvPr/>
        </p:nvGrpSpPr>
        <p:grpSpPr>
          <a:xfrm>
            <a:off x="0" y="1754188"/>
            <a:ext cx="6334125" cy="3706812"/>
            <a:chOff x="1178349" y="1396700"/>
            <a:chExt cx="6334813" cy="3705898"/>
          </a:xfrm>
        </p:grpSpPr>
        <p:grpSp>
          <p:nvGrpSpPr>
            <p:cNvPr id="19459" name="组合 3"/>
            <p:cNvGrpSpPr/>
            <p:nvPr/>
          </p:nvGrpSpPr>
          <p:grpSpPr>
            <a:xfrm>
              <a:off x="1178349" y="1396700"/>
              <a:ext cx="6334813" cy="3705898"/>
              <a:chOff x="1178350" y="1396700"/>
              <a:chExt cx="7569724" cy="3705898"/>
            </a:xfrm>
          </p:grpSpPr>
          <p:grpSp>
            <p:nvGrpSpPr>
              <p:cNvPr id="19460" name="组合 8"/>
              <p:cNvGrpSpPr/>
              <p:nvPr/>
            </p:nvGrpSpPr>
            <p:grpSpPr>
              <a:xfrm>
                <a:off x="1178350" y="1396700"/>
                <a:ext cx="7569724" cy="3705898"/>
                <a:chOff x="1819373" y="1690711"/>
                <a:chExt cx="7654290" cy="3463925"/>
              </a:xfrm>
            </p:grpSpPr>
            <p:cxnSp>
              <p:nvCxnSpPr>
                <p:cNvPr id="7" name="曲线连接符 6"/>
                <p:cNvCxnSpPr>
                  <a:stCxn id="27" idx="3"/>
                  <a:endCxn id="8" idx="1"/>
                </p:cNvCxnSpPr>
                <p:nvPr/>
              </p:nvCxnSpPr>
              <p:spPr>
                <a:xfrm flipV="1">
                  <a:off x="4413007" y="1942903"/>
                  <a:ext cx="667592" cy="1587323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462" name="组合 13"/>
                <p:cNvGrpSpPr/>
                <p:nvPr/>
              </p:nvGrpSpPr>
              <p:grpSpPr>
                <a:xfrm>
                  <a:off x="1819373" y="1690711"/>
                  <a:ext cx="7654290" cy="3463925"/>
                  <a:chOff x="1297" y="2642"/>
                  <a:chExt cx="12054" cy="5455"/>
                </a:xfrm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1297" y="4983"/>
                    <a:ext cx="4084" cy="1114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ts val="3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第二章  </a:t>
                    </a:r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ts val="3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个性心理与行为</a:t>
                    </a:r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43" name="圆角矩形 42"/>
                  <p:cNvSpPr/>
                  <p:nvPr/>
                </p:nvSpPr>
                <p:spPr>
                  <a:xfrm>
                    <a:off x="6433" y="3801"/>
                    <a:ext cx="6918" cy="794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价值观、态度与行为</a:t>
                    </a:r>
                    <a:endPara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8" name="圆角矩形 7"/>
                  <p:cNvSpPr/>
                  <p:nvPr/>
                </p:nvSpPr>
                <p:spPr>
                  <a:xfrm>
                    <a:off x="6433" y="2642"/>
                    <a:ext cx="6918" cy="797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需要、动机与行为</a:t>
                    </a:r>
                    <a:endPara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cxnSp>
                <p:nvCxnSpPr>
                  <p:cNvPr id="10" name="曲线连接符 9"/>
                  <p:cNvCxnSpPr>
                    <a:stCxn id="27" idx="3"/>
                    <a:endCxn id="43" idx="1"/>
                  </p:cNvCxnSpPr>
                  <p:nvPr/>
                </p:nvCxnSpPr>
                <p:spPr>
                  <a:xfrm flipV="1">
                    <a:off x="5381" y="4198"/>
                    <a:ext cx="1051" cy="1341"/>
                  </a:xfrm>
                  <a:prstGeom prst="curvedConnector3">
                    <a:avLst>
                      <a:gd name="adj1" fmla="val 50000"/>
                    </a:avLst>
                  </a:prstGeom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圆角矩形 11"/>
                  <p:cNvSpPr/>
                  <p:nvPr/>
                </p:nvSpPr>
                <p:spPr>
                  <a:xfrm>
                    <a:off x="6427" y="7389"/>
                    <a:ext cx="6918" cy="708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组织承诺与组织公民行为</a:t>
                    </a:r>
                    <a:endPara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cxnSp>
                <p:nvCxnSpPr>
                  <p:cNvPr id="13" name="曲线连接符 12"/>
                  <p:cNvCxnSpPr>
                    <a:stCxn id="27" idx="3"/>
                    <a:endCxn id="12" idx="1"/>
                  </p:cNvCxnSpPr>
                  <p:nvPr/>
                </p:nvCxnSpPr>
                <p:spPr>
                  <a:xfrm>
                    <a:off x="5381" y="5539"/>
                    <a:ext cx="1045" cy="2203"/>
                  </a:xfrm>
                  <a:prstGeom prst="curvedConnector3">
                    <a:avLst>
                      <a:gd name="adj1" fmla="val 50000"/>
                    </a:avLst>
                  </a:prstGeom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圆角矩形 11"/>
              <p:cNvSpPr/>
              <p:nvPr/>
            </p:nvSpPr>
            <p:spPr>
              <a:xfrm>
                <a:off x="4399751" y="3077447"/>
                <a:ext cx="4344528" cy="48089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知觉与行为</a:t>
                </a:r>
                <a:endPara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3" name="曲线连接符 12"/>
              <p:cNvCxnSpPr>
                <a:stCxn id="27" idx="3"/>
                <a:endCxn id="22" idx="1"/>
              </p:cNvCxnSpPr>
              <p:nvPr/>
            </p:nvCxnSpPr>
            <p:spPr>
              <a:xfrm flipV="1">
                <a:off x="3743329" y="3318688"/>
                <a:ext cx="656422" cy="46027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11"/>
              <p:cNvSpPr/>
              <p:nvPr/>
            </p:nvSpPr>
            <p:spPr>
              <a:xfrm>
                <a:off x="4399751" y="3829737"/>
                <a:ext cx="4344528" cy="47930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个性与行为</a:t>
                </a:r>
                <a:endPara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cxnSp>
          <p:nvCxnSpPr>
            <p:cNvPr id="25" name="曲线连接符 12"/>
            <p:cNvCxnSpPr>
              <a:stCxn id="27" idx="3"/>
              <a:endCxn id="24" idx="1"/>
            </p:cNvCxnSpPr>
            <p:nvPr/>
          </p:nvCxnSpPr>
          <p:spPr>
            <a:xfrm>
              <a:off x="3324882" y="3364715"/>
              <a:ext cx="549335" cy="70467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73" name="组合 5"/>
          <p:cNvGrpSpPr/>
          <p:nvPr/>
        </p:nvGrpSpPr>
        <p:grpSpPr>
          <a:xfrm>
            <a:off x="6345238" y="709613"/>
            <a:ext cx="3148012" cy="2090737"/>
            <a:chOff x="5922645" y="1085215"/>
            <a:chExt cx="3527425" cy="2090420"/>
          </a:xfrm>
        </p:grpSpPr>
        <p:cxnSp>
          <p:nvCxnSpPr>
            <p:cNvPr id="19474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3988" y="1693791"/>
              <a:ext cx="0" cy="34153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3180" y="2092236"/>
              <a:ext cx="1761858" cy="1778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9476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3986" y="2822660"/>
              <a:ext cx="0" cy="305959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19477" name="直接箭头连接符 25"/>
            <p:cNvCxnSpPr>
              <a:stCxn id="27" idx="3"/>
              <a:endCxn id="24" idx="1"/>
            </p:cNvCxnSpPr>
            <p:nvPr/>
          </p:nvCxnSpPr>
          <p:spPr>
            <a:xfrm rot="-5400000">
              <a:off x="6315765" y="2254421"/>
              <a:ext cx="0" cy="305959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>
              <a:stCxn id="27" idx="3"/>
              <a:endCxn id="24" idx="1"/>
            </p:cNvCxnSpPr>
            <p:nvPr/>
          </p:nvCxnSpPr>
          <p:spPr>
            <a:xfrm>
              <a:off x="5922645" y="2389942"/>
              <a:ext cx="261488" cy="1111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6968" y="1639168"/>
              <a:ext cx="2981324" cy="401577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6968" y="2194709"/>
              <a:ext cx="2983102" cy="401577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66968" y="2775646"/>
              <a:ext cx="2977766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6968" y="1085215"/>
              <a:ext cx="2979544" cy="39998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19483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4878" y="1070860"/>
              <a:ext cx="0" cy="428698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46250" y="30480"/>
            <a:ext cx="4229139" cy="1304488"/>
            <a:chOff x="974" y="4265"/>
            <a:chExt cx="7916" cy="3293"/>
          </a:xfrm>
        </p:grpSpPr>
        <p:sp>
          <p:nvSpPr>
            <p:cNvPr id="8" name="圆角矩形 7"/>
            <p:cNvSpPr/>
            <p:nvPr/>
          </p:nvSpPr>
          <p:spPr>
            <a:xfrm>
              <a:off x="974" y="5512"/>
              <a:ext cx="3151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483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0484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0486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0487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0493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20494" name="文本框 33"/>
          <p:cNvSpPr txBox="1"/>
          <p:nvPr/>
        </p:nvSpPr>
        <p:spPr>
          <a:xfrm>
            <a:off x="2751455" y="1874203"/>
            <a:ext cx="48387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defTabSz="914400" fontAlgn="base"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：就是人对事物的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欲望和要求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0495" name="文本框 34"/>
          <p:cNvSpPr txBox="1"/>
          <p:nvPr/>
        </p:nvSpPr>
        <p:spPr>
          <a:xfrm>
            <a:off x="2752090" y="2701925"/>
            <a:ext cx="840803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动机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心理学指的是引起个体行为、维持该行为并将这一行为导向满足某种需要的欲望、愿望、信息等心理因素。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0496" name="组合 35"/>
          <p:cNvGrpSpPr/>
          <p:nvPr/>
        </p:nvGrpSpPr>
        <p:grpSpPr>
          <a:xfrm>
            <a:off x="6946900" y="4383088"/>
            <a:ext cx="3306763" cy="390525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4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4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80" y="3937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6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6" y="3922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0502" name="文本框 41"/>
          <p:cNvSpPr txBox="1"/>
          <p:nvPr/>
        </p:nvSpPr>
        <p:spPr>
          <a:xfrm>
            <a:off x="7202488" y="5307013"/>
            <a:ext cx="3051175" cy="401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A.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动机 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B.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需要  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C.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行为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62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2.1.2二、需要与动机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18" name="文本框 33"/>
          <p:cNvSpPr txBox="1"/>
          <p:nvPr/>
        </p:nvSpPr>
        <p:spPr>
          <a:xfrm>
            <a:off x="1934210" y="1996758"/>
            <a:ext cx="48387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defTabSz="914400" fontAlgn="base"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：就是人对事物的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欲望和要求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1519" name="文本框 34"/>
          <p:cNvSpPr txBox="1"/>
          <p:nvPr/>
        </p:nvSpPr>
        <p:spPr>
          <a:xfrm>
            <a:off x="1934210" y="2701925"/>
            <a:ext cx="922591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动机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心理学指的是引起个体行为、维持该行为并将这一行为导向满足某种需要的欲望、愿望、信息等心理因素。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1520" name="组合 35"/>
          <p:cNvGrpSpPr/>
          <p:nvPr/>
        </p:nvGrpSpPr>
        <p:grpSpPr>
          <a:xfrm>
            <a:off x="6946900" y="4383088"/>
            <a:ext cx="3306763" cy="390525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4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B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4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80" y="3937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A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6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6" y="3922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C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1526" name="文本框 41"/>
          <p:cNvSpPr txBox="1"/>
          <p:nvPr/>
        </p:nvSpPr>
        <p:spPr>
          <a:xfrm>
            <a:off x="7202488" y="5307013"/>
            <a:ext cx="3051175" cy="401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A.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动机 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B.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需要   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C.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行为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46250" y="30480"/>
            <a:ext cx="4229139" cy="1304488"/>
            <a:chOff x="974" y="4265"/>
            <a:chExt cx="7916" cy="3293"/>
          </a:xfrm>
        </p:grpSpPr>
        <p:sp>
          <p:nvSpPr>
            <p:cNvPr id="3" name="圆角矩形 2"/>
            <p:cNvSpPr/>
            <p:nvPr/>
          </p:nvSpPr>
          <p:spPr>
            <a:xfrm>
              <a:off x="974" y="5512"/>
              <a:ext cx="3151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483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0484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4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0486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0487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" name="直接连接符 4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7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0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0493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-1460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sym typeface="+mn-ea"/>
              </a:rPr>
              <a:t>2.1.2.2动机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530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.2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2542" name="组合 35"/>
          <p:cNvGrpSpPr/>
          <p:nvPr/>
        </p:nvGrpSpPr>
        <p:grpSpPr>
          <a:xfrm>
            <a:off x="4503738" y="2568258"/>
            <a:ext cx="3306762" cy="392112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4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4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80" y="3937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动机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6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6" y="3922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行为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2548" name="矩形 1"/>
          <p:cNvSpPr/>
          <p:nvPr/>
        </p:nvSpPr>
        <p:spPr>
          <a:xfrm>
            <a:off x="4504055" y="3581400"/>
            <a:ext cx="3903663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箭头源头是哪一个？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和行为挨的最近的是哪一个？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46250" y="30480"/>
            <a:ext cx="4229139" cy="1304488"/>
            <a:chOff x="974" y="4265"/>
            <a:chExt cx="7916" cy="3293"/>
          </a:xfrm>
        </p:grpSpPr>
        <p:sp>
          <p:nvSpPr>
            <p:cNvPr id="3" name="圆角矩形 2"/>
            <p:cNvSpPr/>
            <p:nvPr/>
          </p:nvSpPr>
          <p:spPr>
            <a:xfrm>
              <a:off x="974" y="5512"/>
              <a:ext cx="3151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483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0484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4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0486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0487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" name="直接连接符 4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7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0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0493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80962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2.1.2二、需要与动机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566" name="组合 35"/>
          <p:cNvGrpSpPr/>
          <p:nvPr/>
        </p:nvGrpSpPr>
        <p:grpSpPr>
          <a:xfrm>
            <a:off x="3828733" y="2363788"/>
            <a:ext cx="3306762" cy="392112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4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4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80" y="3937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动机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6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6" y="3922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行为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28733" y="3077528"/>
            <a:ext cx="3903663" cy="701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箭头源头是哪一个？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和行为挨的最近的是哪一个？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sp>
        <p:nvSpPr>
          <p:cNvPr id="23573" name="文本框 21"/>
          <p:cNvSpPr txBox="1"/>
          <p:nvPr/>
        </p:nvSpPr>
        <p:spPr>
          <a:xfrm>
            <a:off x="2722245" y="4220210"/>
            <a:ext cx="64712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）【   】是人的积极性的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基础和根源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）【   】则是推动人类进行活动的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直接原因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46250" y="30480"/>
            <a:ext cx="4229139" cy="1304488"/>
            <a:chOff x="974" y="4265"/>
            <a:chExt cx="7916" cy="3293"/>
          </a:xfrm>
        </p:grpSpPr>
        <p:sp>
          <p:nvSpPr>
            <p:cNvPr id="4" name="圆角矩形 3"/>
            <p:cNvSpPr/>
            <p:nvPr/>
          </p:nvSpPr>
          <p:spPr>
            <a:xfrm>
              <a:off x="974" y="5512"/>
              <a:ext cx="3151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483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0484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5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0486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0487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" name="直接连接符 5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0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1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0493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80962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2.1.2二、需要与动机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2.1.1 需要、动机及行为规律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275" y="2708275"/>
            <a:ext cx="5603240" cy="2090420"/>
            <a:chOff x="65" y="4265"/>
            <a:chExt cx="8824" cy="3292"/>
          </a:xfrm>
        </p:grpSpPr>
        <p:sp>
          <p:nvSpPr>
            <p:cNvPr id="8" name="圆角矩形 7"/>
            <p:cNvSpPr/>
            <p:nvPr/>
          </p:nvSpPr>
          <p:spPr>
            <a:xfrm>
              <a:off x="65" y="5513"/>
              <a:ext cx="4060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4579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4580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4582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4583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4589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grpSp>
        <p:nvGrpSpPr>
          <p:cNvPr id="24590" name="组合 35"/>
          <p:cNvGrpSpPr/>
          <p:nvPr/>
        </p:nvGrpSpPr>
        <p:grpSpPr>
          <a:xfrm>
            <a:off x="6700838" y="2640013"/>
            <a:ext cx="3306762" cy="392112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4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4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80" y="3937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动机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6" y="4059"/>
              <a:ext cx="432" cy="359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6" y="3922"/>
              <a:ext cx="1297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行为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700838" y="3078163"/>
            <a:ext cx="3903663" cy="701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箭头源头是哪一个？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和行为挨的最近的是哪一个？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sp>
        <p:nvSpPr>
          <p:cNvPr id="24597" name="文本框 21"/>
          <p:cNvSpPr txBox="1"/>
          <p:nvPr/>
        </p:nvSpPr>
        <p:spPr>
          <a:xfrm>
            <a:off x="6403975" y="3841750"/>
            <a:ext cx="5500688" cy="971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需要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是人的积极性的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基础和根源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动机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则是推动人类进行活动的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直接原因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962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2.1.2二、需要与动机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5615" name="组合 35"/>
          <p:cNvGrpSpPr/>
          <p:nvPr/>
        </p:nvGrpSpPr>
        <p:grpSpPr>
          <a:xfrm>
            <a:off x="3993198" y="1626553"/>
            <a:ext cx="3308350" cy="390525"/>
            <a:chOff x="10416" y="3922"/>
            <a:chExt cx="5457" cy="616"/>
          </a:xfrm>
        </p:grpSpPr>
        <p:sp>
          <p:nvSpPr>
            <p:cNvPr id="37" name="圆角矩形 33"/>
            <p:cNvSpPr/>
            <p:nvPr/>
          </p:nvSpPr>
          <p:spPr>
            <a:xfrm>
              <a:off x="10416" y="3922"/>
              <a:ext cx="1343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右箭头 34"/>
            <p:cNvSpPr/>
            <p:nvPr/>
          </p:nvSpPr>
          <p:spPr>
            <a:xfrm>
              <a:off x="11903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9" name="圆角矩形 35"/>
            <p:cNvSpPr/>
            <p:nvPr/>
          </p:nvSpPr>
          <p:spPr>
            <a:xfrm>
              <a:off x="12479" y="3937"/>
              <a:ext cx="1299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动机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右箭头 36"/>
            <p:cNvSpPr/>
            <p:nvPr/>
          </p:nvSpPr>
          <p:spPr>
            <a:xfrm>
              <a:off x="13977" y="4057"/>
              <a:ext cx="432" cy="36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圆角矩形 37"/>
            <p:cNvSpPr/>
            <p:nvPr/>
          </p:nvSpPr>
          <p:spPr>
            <a:xfrm>
              <a:off x="14577" y="3922"/>
              <a:ext cx="1296" cy="601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行为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5621" name="文本框 21"/>
          <p:cNvSpPr txBox="1"/>
          <p:nvPr/>
        </p:nvSpPr>
        <p:spPr>
          <a:xfrm>
            <a:off x="3101340" y="2450783"/>
            <a:ext cx="5307013" cy="143351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需要与动机的区别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选择；简答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★★★★★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需要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是人的积极性的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基础和根源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动机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则是推动人类进行活动的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直接原因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22" name="文本框 22"/>
          <p:cNvSpPr txBox="1"/>
          <p:nvPr/>
        </p:nvSpPr>
        <p:spPr>
          <a:xfrm>
            <a:off x="3101340" y="4191635"/>
            <a:ext cx="5306695" cy="147637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indent="0" defTabSz="9144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注意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动机是在需要的基础上产生的。</a:t>
            </a:r>
            <a:endParaRPr lang="en-US" altLang="zh-CN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但是需要并不必然会导致动机的产生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46250" y="30480"/>
            <a:ext cx="4229139" cy="1304488"/>
            <a:chOff x="974" y="4265"/>
            <a:chExt cx="7916" cy="3293"/>
          </a:xfrm>
        </p:grpSpPr>
        <p:sp>
          <p:nvSpPr>
            <p:cNvPr id="3" name="圆角矩形 2"/>
            <p:cNvSpPr/>
            <p:nvPr/>
          </p:nvSpPr>
          <p:spPr>
            <a:xfrm>
              <a:off x="974" y="5512"/>
              <a:ext cx="3151" cy="8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483" name="组合 5"/>
            <p:cNvGrpSpPr/>
            <p:nvPr/>
          </p:nvGrpSpPr>
          <p:grpSpPr>
            <a:xfrm>
              <a:off x="4173" y="4265"/>
              <a:ext cx="4717" cy="3293"/>
              <a:chOff x="5923150" y="1085215"/>
              <a:chExt cx="3526920" cy="2090420"/>
            </a:xfrm>
          </p:grpSpPr>
          <p:cxnSp>
            <p:nvCxnSpPr>
              <p:cNvPr id="20484" name="直接箭头连接符 33"/>
              <p:cNvCxnSpPr/>
              <p:nvPr/>
            </p:nvCxnSpPr>
            <p:spPr>
              <a:xfrm rot="-5400000">
                <a:off x="6314718" y="1693541"/>
                <a:ext cx="0" cy="34203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4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770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0486" name="直接箭头连接符 33"/>
              <p:cNvCxnSpPr/>
              <p:nvPr/>
            </p:nvCxnSpPr>
            <p:spPr>
              <a:xfrm rot="-5400000">
                <a:off x="6314716" y="2823311"/>
                <a:ext cx="0" cy="30465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0487" name="直接箭头连接符 25"/>
              <p:cNvCxnSpPr/>
              <p:nvPr/>
            </p:nvCxnSpPr>
            <p:spPr>
              <a:xfrm rot="-5400000">
                <a:off x="6315653" y="2254139"/>
                <a:ext cx="0" cy="30652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" name="直接连接符 4"/>
              <p:cNvCxnSpPr/>
              <p:nvPr/>
            </p:nvCxnSpPr>
            <p:spPr>
              <a:xfrm>
                <a:off x="5923150" y="2148678"/>
                <a:ext cx="25979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圆角矩形 21"/>
              <p:cNvSpPr/>
              <p:nvPr/>
            </p:nvSpPr>
            <p:spPr>
              <a:xfrm>
                <a:off x="6467047" y="1639169"/>
                <a:ext cx="298115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7" name="圆角矩形 23"/>
              <p:cNvSpPr/>
              <p:nvPr/>
            </p:nvSpPr>
            <p:spPr>
              <a:xfrm>
                <a:off x="6467047" y="2194709"/>
                <a:ext cx="2983023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24"/>
              <p:cNvSpPr/>
              <p:nvPr/>
            </p:nvSpPr>
            <p:spPr>
              <a:xfrm>
                <a:off x="6467047" y="2775646"/>
                <a:ext cx="297928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0" name="圆角矩形 1"/>
              <p:cNvSpPr/>
              <p:nvPr/>
            </p:nvSpPr>
            <p:spPr>
              <a:xfrm>
                <a:off x="6467047" y="1085215"/>
                <a:ext cx="297928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20493" name="直接箭头连接符 33"/>
              <p:cNvCxnSpPr/>
              <p:nvPr/>
            </p:nvCxnSpPr>
            <p:spPr>
              <a:xfrm rot="-5400000">
                <a:off x="6314718" y="1071202"/>
                <a:ext cx="0" cy="42801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809625" y="-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2.1.2二、需要与动机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/>
            <a:r>
              <a:rPr lang="zh-CN" altLang="en-US">
                <a:sym typeface="+mn-ea"/>
              </a:rPr>
              <a:t>知识框架</a:t>
            </a:r>
            <a:endParaRPr lang="zh-CN" altLang="en-US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275" y="3500438"/>
            <a:ext cx="2578100" cy="54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需要、动机与行为</a:t>
            </a:r>
            <a:endParaRPr kumimoji="0" lang="zh-CN" altLang="en-US" sz="20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0723" name="组合 5"/>
          <p:cNvGrpSpPr/>
          <p:nvPr/>
        </p:nvGrpSpPr>
        <p:grpSpPr>
          <a:xfrm>
            <a:off x="2649538" y="2708275"/>
            <a:ext cx="2995612" cy="2090738"/>
            <a:chOff x="5923150" y="1085215"/>
            <a:chExt cx="3526920" cy="2090420"/>
          </a:xfrm>
        </p:grpSpPr>
        <p:cxnSp>
          <p:nvCxnSpPr>
            <p:cNvPr id="30724" name="直接箭头连接符 33"/>
            <p:cNvCxnSpPr/>
            <p:nvPr/>
          </p:nvCxnSpPr>
          <p:spPr>
            <a:xfrm rot="-5400000">
              <a:off x="6314718" y="1693541"/>
              <a:ext cx="0" cy="342038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2770" y="2093124"/>
              <a:ext cx="1761857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0726" name="直接箭头连接符 33"/>
            <p:cNvCxnSpPr/>
            <p:nvPr/>
          </p:nvCxnSpPr>
          <p:spPr>
            <a:xfrm rot="-5400000">
              <a:off x="6314716" y="2823311"/>
              <a:ext cx="0" cy="304657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0727" name="直接箭头连接符 25"/>
            <p:cNvCxnSpPr/>
            <p:nvPr/>
          </p:nvCxnSpPr>
          <p:spPr>
            <a:xfrm rot="-5400000">
              <a:off x="6315653" y="2254139"/>
              <a:ext cx="0" cy="30652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/>
            <p:nvPr/>
          </p:nvCxnSpPr>
          <p:spPr>
            <a:xfrm>
              <a:off x="5923150" y="2148678"/>
              <a:ext cx="259799" cy="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7047" y="1639169"/>
              <a:ext cx="2981155" cy="4015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7047" y="2194709"/>
              <a:ext cx="2983023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67047" y="2775646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7047" y="1085215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30733" name="直接箭头连接符 33"/>
            <p:cNvCxnSpPr/>
            <p:nvPr/>
          </p:nvCxnSpPr>
          <p:spPr>
            <a:xfrm rot="-5400000">
              <a:off x="6314718" y="1071202"/>
              <a:ext cx="0" cy="42801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  <p:sp>
        <p:nvSpPr>
          <p:cNvPr id="30734" name="矩形 3"/>
          <p:cNvSpPr/>
          <p:nvPr/>
        </p:nvSpPr>
        <p:spPr>
          <a:xfrm>
            <a:off x="5794375" y="3198813"/>
            <a:ext cx="38544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   】是人的积极性的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基础和根源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r>
              <a:rPr lang="en-US" altLang="zh-CN" sz="2400"/>
              <a:t>2.1 </a:t>
            </a:r>
            <a:r>
              <a:rPr lang="zh-CN" altLang="en-US" sz="2400"/>
              <a:t>华生的行为主义理论【</a:t>
            </a:r>
            <a:r>
              <a:rPr lang="zh-CN" altLang="en-US" sz="2400">
                <a:solidFill>
                  <a:srgbClr val="FF0000"/>
                </a:solidFill>
              </a:rPr>
              <a:t>选择</a:t>
            </a:r>
            <a:r>
              <a:rPr lang="zh-CN" altLang="en-US" sz="2400"/>
              <a:t>】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★★★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/>
          <a:lstStyle/>
          <a:p>
            <a:r>
              <a:rPr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1.2.1 华生的行为主义理论</a:t>
            </a:r>
            <a:endParaRPr sz="32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71420" y="2750185"/>
            <a:ext cx="6697980" cy="23069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）学习是建立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条件反射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的过程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）心理学研究的是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可以测量的刺激和反应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3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）行为源于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后天学习</a:t>
            </a:r>
            <a:endParaRPr lang="zh-CN" altLang="en-US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</a:t>
            </a:r>
            <a:r>
              <a:rPr lang="zh-CN" altLang="en-US"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刺激影响行为</a:t>
            </a:r>
            <a:endParaRPr lang="zh-CN" altLang="en-US" sz="2400" b="1" u="sng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955280" y="64770"/>
            <a:ext cx="4135120" cy="1167130"/>
            <a:chOff x="5326" y="3277"/>
            <a:chExt cx="10560" cy="3292"/>
          </a:xfrm>
        </p:grpSpPr>
        <p:sp>
          <p:nvSpPr>
            <p:cNvPr id="43" name="圆角矩形 42"/>
            <p:cNvSpPr/>
            <p:nvPr/>
          </p:nvSpPr>
          <p:spPr>
            <a:xfrm>
              <a:off x="5326" y="4651"/>
              <a:ext cx="5063" cy="9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389" y="3277"/>
              <a:ext cx="5497" cy="3292"/>
              <a:chOff x="9327" y="1709"/>
              <a:chExt cx="6039" cy="3292"/>
            </a:xfrm>
          </p:grpSpPr>
          <p:cxnSp>
            <p:nvCxnSpPr>
              <p:cNvPr id="3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39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4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1" name="直接箭头连接符 40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327" y="3763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圆角矩形 4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4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sp>
        <p:nvSpPr>
          <p:cNvPr id="5" name="文本框 4"/>
          <p:cNvSpPr txBox="1"/>
          <p:nvPr/>
        </p:nvSpPr>
        <p:spPr>
          <a:xfrm>
            <a:off x="1582420" y="2101850"/>
            <a:ext cx="1710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主要内容：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/>
            <a:r>
              <a:rPr lang="zh-CN" altLang="en-US">
                <a:sym typeface="+mn-ea"/>
              </a:rPr>
              <a:t>知识框架</a:t>
            </a:r>
            <a:endParaRPr lang="zh-CN" altLang="en-US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275" y="3500438"/>
            <a:ext cx="2578100" cy="54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需要、动机与行为</a:t>
            </a:r>
            <a:endParaRPr kumimoji="0" lang="zh-CN" altLang="en-US" sz="20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1747" name="组合 5"/>
          <p:cNvGrpSpPr/>
          <p:nvPr/>
        </p:nvGrpSpPr>
        <p:grpSpPr>
          <a:xfrm>
            <a:off x="2649538" y="2708275"/>
            <a:ext cx="2995612" cy="2090738"/>
            <a:chOff x="5923150" y="1085215"/>
            <a:chExt cx="3526920" cy="2090420"/>
          </a:xfrm>
        </p:grpSpPr>
        <p:cxnSp>
          <p:nvCxnSpPr>
            <p:cNvPr id="31748" name="直接箭头连接符 33"/>
            <p:cNvCxnSpPr/>
            <p:nvPr/>
          </p:nvCxnSpPr>
          <p:spPr>
            <a:xfrm rot="-5400000">
              <a:off x="6314718" y="1693541"/>
              <a:ext cx="0" cy="342038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2770" y="2093124"/>
              <a:ext cx="1761857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1750" name="直接箭头连接符 33"/>
            <p:cNvCxnSpPr/>
            <p:nvPr/>
          </p:nvCxnSpPr>
          <p:spPr>
            <a:xfrm rot="-5400000">
              <a:off x="6314716" y="2823311"/>
              <a:ext cx="0" cy="304657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1751" name="直接箭头连接符 25"/>
            <p:cNvCxnSpPr/>
            <p:nvPr/>
          </p:nvCxnSpPr>
          <p:spPr>
            <a:xfrm rot="-5400000">
              <a:off x="6315653" y="2254139"/>
              <a:ext cx="0" cy="30652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/>
            <p:nvPr/>
          </p:nvCxnSpPr>
          <p:spPr>
            <a:xfrm>
              <a:off x="5923150" y="2148678"/>
              <a:ext cx="259799" cy="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7047" y="1639169"/>
              <a:ext cx="2981155" cy="4015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7047" y="2194709"/>
              <a:ext cx="2983023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67047" y="2775646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7047" y="1085215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31757" name="直接箭头连接符 33"/>
            <p:cNvCxnSpPr/>
            <p:nvPr/>
          </p:nvCxnSpPr>
          <p:spPr>
            <a:xfrm rot="-5400000">
              <a:off x="6314718" y="1071202"/>
              <a:ext cx="0" cy="42801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  <p:sp>
        <p:nvSpPr>
          <p:cNvPr id="31758" name="矩形 3"/>
          <p:cNvSpPr/>
          <p:nvPr/>
        </p:nvSpPr>
        <p:spPr>
          <a:xfrm>
            <a:off x="5794375" y="3198813"/>
            <a:ext cx="41100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】是人的积极性的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基础和根源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759" name="文本框 15"/>
          <p:cNvSpPr txBox="1"/>
          <p:nvPr/>
        </p:nvSpPr>
        <p:spPr>
          <a:xfrm>
            <a:off x="8445500" y="5772150"/>
            <a:ext cx="2241550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dirty="0">
                <a:latin typeface="隶书" panose="02010509060101010101" charset="-122"/>
                <a:ea typeface="隶书" panose="02010509060101010101" charset="-122"/>
                <a:sym typeface="+mn-ea"/>
              </a:rPr>
              <a:t>需要有什么特点呢？</a:t>
            </a:r>
            <a:endParaRPr lang="zh-CN" altLang="en-US" dirty="0"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2.1.2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需要与动机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32770" name="组合 1"/>
          <p:cNvGrpSpPr/>
          <p:nvPr/>
        </p:nvGrpSpPr>
        <p:grpSpPr>
          <a:xfrm>
            <a:off x="8128000" y="69850"/>
            <a:ext cx="4068445" cy="1345565"/>
            <a:chOff x="497764" y="2708191"/>
            <a:chExt cx="5147303" cy="2090420"/>
          </a:xfrm>
        </p:grpSpPr>
        <p:sp>
          <p:nvSpPr>
            <p:cNvPr id="8" name="圆角矩形 7"/>
            <p:cNvSpPr/>
            <p:nvPr/>
          </p:nvSpPr>
          <p:spPr>
            <a:xfrm>
              <a:off x="497764" y="3502183"/>
              <a:ext cx="2120943" cy="53997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2772" name="组合 5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2773" name="直接箭头连接符 33"/>
              <p:cNvCxnSpPr/>
              <p:nvPr/>
            </p:nvCxnSpPr>
            <p:spPr>
              <a:xfrm rot="-5400000">
                <a:off x="6314497" y="1693528"/>
                <a:ext cx="0" cy="34206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537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2775" name="直接箭头连接符 33"/>
              <p:cNvCxnSpPr/>
              <p:nvPr/>
            </p:nvCxnSpPr>
            <p:spPr>
              <a:xfrm rot="-5400000">
                <a:off x="6314497" y="2823301"/>
                <a:ext cx="0" cy="30467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2776" name="直接箭头连接符 25"/>
              <p:cNvCxnSpPr/>
              <p:nvPr/>
            </p:nvCxnSpPr>
            <p:spPr>
              <a:xfrm rot="-5400000">
                <a:off x="6315432" y="2254128"/>
                <a:ext cx="0" cy="30654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922902" y="2148678"/>
                <a:ext cx="25981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6836" y="1639169"/>
                <a:ext cx="298136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6836" y="2194709"/>
                <a:ext cx="2983234" cy="40157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6836" y="2775646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6836" y="1085215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2782" name="直接箭头连接符 33"/>
              <p:cNvCxnSpPr/>
              <p:nvPr/>
            </p:nvCxnSpPr>
            <p:spPr>
              <a:xfrm rot="-5400000">
                <a:off x="6314497" y="1071187"/>
                <a:ext cx="0" cy="42804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32783" name="文本框 16"/>
          <p:cNvSpPr txBox="1"/>
          <p:nvPr/>
        </p:nvSpPr>
        <p:spPr>
          <a:xfrm>
            <a:off x="4197350" y="5641975"/>
            <a:ext cx="6196013" cy="4587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指向性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多样性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层次性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潜在性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 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可变性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社会制约性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2784" name="组合 17"/>
          <p:cNvGrpSpPr/>
          <p:nvPr/>
        </p:nvGrpSpPr>
        <p:grpSpPr>
          <a:xfrm>
            <a:off x="383056" y="1816100"/>
            <a:ext cx="11810849" cy="2556510"/>
            <a:chOff x="9540" y="1523"/>
            <a:chExt cx="9683" cy="4026"/>
          </a:xfrm>
        </p:grpSpPr>
        <p:sp>
          <p:nvSpPr>
            <p:cNvPr id="22" name="圆角矩形 5"/>
            <p:cNvSpPr/>
            <p:nvPr/>
          </p:nvSpPr>
          <p:spPr>
            <a:xfrm>
              <a:off x="9545" y="2709"/>
              <a:ext cx="4318" cy="602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）人的需要总是有方向和对象的。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圆角矩形 6"/>
            <p:cNvSpPr/>
            <p:nvPr/>
          </p:nvSpPr>
          <p:spPr>
            <a:xfrm>
              <a:off x="9543" y="1523"/>
              <a:ext cx="5944" cy="60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）人既有衣食住行的需要还有情感等很多的需要。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4" name="圆角矩形 7"/>
            <p:cNvSpPr/>
            <p:nvPr/>
          </p:nvSpPr>
          <p:spPr>
            <a:xfrm>
              <a:off x="9545" y="3488"/>
              <a:ext cx="9678" cy="115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）人有生理需要、安全需要、尊重需要、社会需要和自我实现需要，越往上越高级。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圆角矩形 8"/>
            <p:cNvSpPr/>
            <p:nvPr/>
          </p:nvSpPr>
          <p:spPr>
            <a:xfrm>
              <a:off x="9540" y="4802"/>
              <a:ext cx="5947" cy="74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）男生孩童时期需要女朋友，青年时期需要妻子。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2.1.1 </a:t>
            </a:r>
            <a:r>
              <a:rPr lang="zh-CN" altLang="en-US" dirty="0">
                <a:sym typeface="+mn-ea"/>
              </a:rPr>
              <a:t>需要、动机及行为规律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807" name="文本框 16"/>
          <p:cNvSpPr txBox="1"/>
          <p:nvPr/>
        </p:nvSpPr>
        <p:spPr>
          <a:xfrm>
            <a:off x="4196715" y="5549900"/>
            <a:ext cx="6196013" cy="5530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指向性</a:t>
            </a: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多样性 </a:t>
            </a: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层次性</a:t>
            </a: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潜在性</a:t>
            </a: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 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可变性</a:t>
            </a:r>
            <a:r>
              <a:rPr lang="en-US" altLang="zh-CN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社会制约性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3808" name="组合 17"/>
          <p:cNvGrpSpPr/>
          <p:nvPr/>
        </p:nvGrpSpPr>
        <p:grpSpPr>
          <a:xfrm>
            <a:off x="655635" y="2396808"/>
            <a:ext cx="11340605" cy="2335947"/>
            <a:chOff x="9486" y="2157"/>
            <a:chExt cx="10887" cy="3678"/>
          </a:xfrm>
        </p:grpSpPr>
        <p:sp>
          <p:nvSpPr>
            <p:cNvPr id="22" name="圆角矩形 5"/>
            <p:cNvSpPr/>
            <p:nvPr/>
          </p:nvSpPr>
          <p:spPr>
            <a:xfrm>
              <a:off x="9546" y="3191"/>
              <a:ext cx="6988" cy="602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）人的需要总是有方向和对象的。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【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指向性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】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圆角矩形 6"/>
            <p:cNvSpPr/>
            <p:nvPr/>
          </p:nvSpPr>
          <p:spPr>
            <a:xfrm>
              <a:off x="9546" y="2157"/>
              <a:ext cx="8214" cy="60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）人既有衣食住行的需要还有情感等很多的需要。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【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多样性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】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4" name="圆角矩形 7"/>
            <p:cNvSpPr/>
            <p:nvPr/>
          </p:nvSpPr>
          <p:spPr>
            <a:xfrm>
              <a:off x="9486" y="3793"/>
              <a:ext cx="10887" cy="115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）人有生理需要、安全需要、尊重需要、社会需要和自我实现需要，越往上越高级。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【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层次性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】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圆角矩形 8"/>
            <p:cNvSpPr/>
            <p:nvPr/>
          </p:nvSpPr>
          <p:spPr>
            <a:xfrm>
              <a:off x="9546" y="5088"/>
              <a:ext cx="7196" cy="74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）男生孩童时期需要女朋友，青年时期需要妻子。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【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可变性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】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2770" name="组合 1"/>
          <p:cNvGrpSpPr/>
          <p:nvPr/>
        </p:nvGrpSpPr>
        <p:grpSpPr>
          <a:xfrm>
            <a:off x="8128000" y="69850"/>
            <a:ext cx="4068445" cy="1345565"/>
            <a:chOff x="497764" y="2708191"/>
            <a:chExt cx="5147303" cy="2090420"/>
          </a:xfrm>
        </p:grpSpPr>
        <p:sp>
          <p:nvSpPr>
            <p:cNvPr id="2" name="圆角矩形 1"/>
            <p:cNvSpPr/>
            <p:nvPr/>
          </p:nvSpPr>
          <p:spPr>
            <a:xfrm>
              <a:off x="497764" y="3502183"/>
              <a:ext cx="2120943" cy="53997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2772" name="组合 5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2773" name="直接箭头连接符 33"/>
              <p:cNvCxnSpPr/>
              <p:nvPr/>
            </p:nvCxnSpPr>
            <p:spPr>
              <a:xfrm rot="-5400000">
                <a:off x="6314497" y="1693528"/>
                <a:ext cx="0" cy="34206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537" y="2093124"/>
                <a:ext cx="176185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2775" name="直接箭头连接符 33"/>
              <p:cNvCxnSpPr/>
              <p:nvPr/>
            </p:nvCxnSpPr>
            <p:spPr>
              <a:xfrm rot="-5400000">
                <a:off x="6314497" y="2823301"/>
                <a:ext cx="0" cy="30467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2776" name="直接箭头连接符 25"/>
              <p:cNvCxnSpPr/>
              <p:nvPr/>
            </p:nvCxnSpPr>
            <p:spPr>
              <a:xfrm rot="-5400000">
                <a:off x="6315432" y="2254128"/>
                <a:ext cx="0" cy="30654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4" name="直接连接符 3"/>
              <p:cNvCxnSpPr/>
              <p:nvPr/>
            </p:nvCxnSpPr>
            <p:spPr>
              <a:xfrm>
                <a:off x="5922902" y="2148678"/>
                <a:ext cx="25981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圆角矩形 21"/>
              <p:cNvSpPr/>
              <p:nvPr/>
            </p:nvSpPr>
            <p:spPr>
              <a:xfrm>
                <a:off x="6466836" y="1639169"/>
                <a:ext cx="2981365" cy="40157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6" name="圆角矩形 23"/>
              <p:cNvSpPr/>
              <p:nvPr/>
            </p:nvSpPr>
            <p:spPr>
              <a:xfrm>
                <a:off x="6466836" y="2194709"/>
                <a:ext cx="2983234" cy="40157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7" name="圆角矩形 24"/>
              <p:cNvSpPr/>
              <p:nvPr/>
            </p:nvSpPr>
            <p:spPr>
              <a:xfrm>
                <a:off x="6466836" y="2775646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1"/>
              <p:cNvSpPr/>
              <p:nvPr/>
            </p:nvSpPr>
            <p:spPr>
              <a:xfrm>
                <a:off x="6466836" y="1085215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2782" name="直接箭头连接符 33"/>
              <p:cNvCxnSpPr/>
              <p:nvPr/>
            </p:nvCxnSpPr>
            <p:spPr>
              <a:xfrm rot="-5400000">
                <a:off x="6314497" y="1071187"/>
                <a:ext cx="0" cy="42804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需要的特点【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★★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2.1.1 需要、动机及行为规律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 rot="16200000">
            <a:off x="2647950" y="3560763"/>
            <a:ext cx="749300" cy="384175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AD0101"/>
          </a:solidFill>
          <a:ln>
            <a:noFill/>
          </a:ln>
        </p:spPr>
        <p:style>
          <a:lnRef idx="2">
            <a:srgbClr val="27B1B4">
              <a:shade val="50000"/>
            </a:srgbClr>
          </a:lnRef>
          <a:fillRef idx="1">
            <a:srgbClr val="27B1B4"/>
          </a:fillRef>
          <a:effectRef idx="0">
            <a:srgbClr val="27B1B4"/>
          </a:effectRef>
          <a:fontRef idx="minor">
            <a:sysClr val="window" lastClr="FFFFFF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90204" pitchFamily="34" charset="0"/>
            </a:endParaRPr>
          </a:p>
        </p:txBody>
      </p:sp>
      <p:grpSp>
        <p:nvGrpSpPr>
          <p:cNvPr id="34820" name="组合 5"/>
          <p:cNvGrpSpPr/>
          <p:nvPr/>
        </p:nvGrpSpPr>
        <p:grpSpPr>
          <a:xfrm>
            <a:off x="536575" y="2719388"/>
            <a:ext cx="6361113" cy="2151062"/>
            <a:chOff x="2738605" y="2841479"/>
            <a:chExt cx="6360864" cy="2151981"/>
          </a:xfrm>
        </p:grpSpPr>
        <p:cxnSp>
          <p:nvCxnSpPr>
            <p:cNvPr id="51" name="直接连接符 50"/>
            <p:cNvCxnSpPr/>
            <p:nvPr>
              <p:custDataLst>
                <p:tags r:id="rId2"/>
              </p:custDataLst>
            </p:nvPr>
          </p:nvCxnSpPr>
          <p:spPr>
            <a:xfrm>
              <a:off x="6704025" y="3929381"/>
              <a:ext cx="636563" cy="0"/>
            </a:xfrm>
            <a:prstGeom prst="line">
              <a:avLst/>
            </a:prstGeom>
            <a:ln>
              <a:solidFill>
                <a:srgbClr val="726056">
                  <a:lumMod val="40000"/>
                  <a:lumOff val="60000"/>
                </a:srgbClr>
              </a:solidFill>
              <a:tailEnd type="oval"/>
            </a:ln>
          </p:spPr>
          <p:style>
            <a:lnRef idx="1">
              <a:srgbClr val="27B1B4"/>
            </a:lnRef>
            <a:fillRef idx="0">
              <a:srgbClr val="27B1B4"/>
            </a:fillRef>
            <a:effectRef idx="0">
              <a:srgbClr val="27B1B4"/>
            </a:effectRef>
            <a:fontRef idx="minor">
              <a:sysClr val="windowText" lastClr="000000"/>
            </a:fontRef>
          </p:style>
        </p:cxnSp>
        <p:sp>
          <p:nvSpPr>
            <p:cNvPr id="26" name="任意多边形 25"/>
            <p:cNvSpPr/>
            <p:nvPr>
              <p:custDataLst>
                <p:tags r:id="rId3"/>
              </p:custDataLst>
            </p:nvPr>
          </p:nvSpPr>
          <p:spPr>
            <a:xfrm>
              <a:off x="6372251" y="2995532"/>
              <a:ext cx="955638" cy="174700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726056">
                  <a:lumMod val="40000"/>
                  <a:lumOff val="60000"/>
                </a:srgbClr>
              </a:solidFill>
              <a:tailEnd type="oval"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 fontScale="3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7" name="任意多边形 26"/>
            <p:cNvSpPr/>
            <p:nvPr>
              <p:custDataLst>
                <p:tags r:id="rId4"/>
              </p:custDataLst>
            </p:nvPr>
          </p:nvSpPr>
          <p:spPr>
            <a:xfrm flipH="1">
              <a:off x="4499074" y="2995532"/>
              <a:ext cx="957225" cy="174700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AD0101">
                  <a:lumMod val="40000"/>
                  <a:lumOff val="60000"/>
                </a:srgbClr>
              </a:solidFill>
              <a:tailEnd type="oval"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 fontScale="3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5"/>
              </p:custDataLst>
            </p:nvPr>
          </p:nvSpPr>
          <p:spPr>
            <a:xfrm flipV="1">
              <a:off x="6372251" y="4655179"/>
              <a:ext cx="955638" cy="174700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726056">
                  <a:lumMod val="40000"/>
                  <a:lumOff val="60000"/>
                </a:srgbClr>
              </a:solidFill>
              <a:tailEnd type="oval"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 fontScale="3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9" name="任意多边形 28"/>
            <p:cNvSpPr/>
            <p:nvPr>
              <p:custDataLst>
                <p:tags r:id="rId6"/>
              </p:custDataLst>
            </p:nvPr>
          </p:nvSpPr>
          <p:spPr>
            <a:xfrm flipH="1" flipV="1">
              <a:off x="4499074" y="4655179"/>
              <a:ext cx="957225" cy="174700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AD0101">
                  <a:lumMod val="40000"/>
                  <a:lumOff val="60000"/>
                </a:srgbClr>
              </a:solidFill>
              <a:tailEnd type="oval"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 fontScale="3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7"/>
              </p:custDataLst>
            </p:nvPr>
          </p:nvCxnSpPr>
          <p:spPr>
            <a:xfrm flipH="1">
              <a:off x="4486375" y="3929381"/>
              <a:ext cx="636562" cy="0"/>
            </a:xfrm>
            <a:prstGeom prst="line">
              <a:avLst/>
            </a:prstGeom>
            <a:ln>
              <a:solidFill>
                <a:srgbClr val="AD0101">
                  <a:lumMod val="40000"/>
                  <a:lumOff val="60000"/>
                </a:srgbClr>
              </a:solidFill>
              <a:tailEnd type="oval"/>
            </a:ln>
          </p:spPr>
          <p:style>
            <a:lnRef idx="1">
              <a:srgbClr val="27B1B4"/>
            </a:lnRef>
            <a:fillRef idx="0">
              <a:srgbClr val="27B1B4"/>
            </a:fillRef>
            <a:effectRef idx="0">
              <a:srgbClr val="27B1B4"/>
            </a:effectRef>
            <a:fontRef idx="minor">
              <a:sysClr val="windowText" lastClr="000000"/>
            </a:fontRef>
          </p:style>
        </p:cxn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 rot="19800000">
              <a:off x="5188022" y="3105117"/>
              <a:ext cx="749271" cy="384339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rgbClr val="AD0101"/>
            </a:solidFill>
            <a:ln>
              <a:noFill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9"/>
              </p:custDataLst>
            </p:nvPr>
          </p:nvSpPr>
          <p:spPr>
            <a:xfrm rot="1800000">
              <a:off x="5900781" y="3105117"/>
              <a:ext cx="750859" cy="384339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rgbClr val="726056"/>
            </a:solidFill>
            <a:ln>
              <a:noFill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 rot="5400000">
              <a:off x="6258574" y="3723801"/>
              <a:ext cx="749620" cy="385748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rgbClr val="726056"/>
            </a:solidFill>
            <a:ln>
              <a:noFill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1"/>
              </p:custDataLst>
            </p:nvPr>
          </p:nvSpPr>
          <p:spPr>
            <a:xfrm rot="9000000">
              <a:off x="5900781" y="4342307"/>
              <a:ext cx="750859" cy="384339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rgbClr val="726056"/>
            </a:solidFill>
            <a:ln>
              <a:noFill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2"/>
              </p:custDataLst>
            </p:nvPr>
          </p:nvSpPr>
          <p:spPr>
            <a:xfrm rot="12600000">
              <a:off x="5188022" y="4342307"/>
              <a:ext cx="749271" cy="384339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rgbClr val="AD0101"/>
            </a:solidFill>
            <a:ln>
              <a:noFill/>
            </a:ln>
          </p:spPr>
          <p:style>
            <a:lnRef idx="2">
              <a:srgbClr val="27B1B4">
                <a:shade val="50000"/>
              </a:srgbClr>
            </a:lnRef>
            <a:fillRef idx="1">
              <a:srgbClr val="27B1B4"/>
            </a:fillRef>
            <a:effectRef idx="0">
              <a:srgbClr val="27B1B4"/>
            </a:effectRef>
            <a:fontRef idx="minor">
              <a:sysClr val="window" lastClr="FFFFFF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3"/>
              </p:custDataLst>
            </p:nvPr>
          </p:nvSpPr>
          <p:spPr>
            <a:xfrm>
              <a:off x="7491394" y="2841479"/>
              <a:ext cx="1608075" cy="311283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u="sng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潜在性</a:t>
              </a:r>
              <a:endParaRPr kumimoji="0" lang="zh-CN" altLang="en-US" sz="2000" b="1" u="sng" kern="1200" cap="none" spc="0" normalizeH="0" baseline="0" noProof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7491394" y="3784857"/>
              <a:ext cx="1608075" cy="312871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可变性</a:t>
              </a:r>
              <a:endParaRPr kumimoji="0" lang="zh-CN" altLang="en-US" sz="2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5"/>
              </p:custDataLst>
            </p:nvPr>
          </p:nvSpPr>
          <p:spPr>
            <a:xfrm>
              <a:off x="7491394" y="4682177"/>
              <a:ext cx="1608075" cy="311283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u="sng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社会制约性</a:t>
              </a:r>
              <a:endParaRPr kumimoji="0" lang="zh-CN" altLang="en-US" sz="2000" b="1" u="sng" kern="1200" cap="none" spc="0" normalizeH="0" baseline="0" noProof="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6"/>
              </p:custDataLst>
            </p:nvPr>
          </p:nvSpPr>
          <p:spPr>
            <a:xfrm>
              <a:off x="2738605" y="2841479"/>
              <a:ext cx="1608075" cy="311283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algn="r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指向性</a:t>
              </a:r>
              <a:endParaRPr kumimoji="0" lang="zh-CN" altLang="en-US" sz="2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7"/>
              </p:custDataLst>
            </p:nvPr>
          </p:nvSpPr>
          <p:spPr>
            <a:xfrm>
              <a:off x="2738605" y="3784857"/>
              <a:ext cx="1608075" cy="312871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algn="r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多样性</a:t>
              </a:r>
              <a:endParaRPr kumimoji="0" lang="zh-CN" altLang="en-US" sz="2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8"/>
              </p:custDataLst>
            </p:nvPr>
          </p:nvSpPr>
          <p:spPr>
            <a:xfrm>
              <a:off x="2738605" y="4682177"/>
              <a:ext cx="1608075" cy="311283"/>
            </a:xfrm>
            <a:prstGeom prst="rect">
              <a:avLst/>
            </a:prstGeom>
            <a:noFill/>
          </p:spPr>
          <p:txBody>
            <a:bodyPr lIns="90000" tIns="46800" rIns="90000" bIns="46800" anchor="ctr"/>
            <a:lstStyle/>
            <a:p>
              <a:pPr marR="0" algn="r" defTabSz="9144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层次性</a:t>
              </a:r>
              <a:endParaRPr kumimoji="0" lang="zh-CN" altLang="en-US" sz="2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endParaRPr>
            </a:p>
          </p:txBody>
        </p:sp>
      </p:grpSp>
      <p:grpSp>
        <p:nvGrpSpPr>
          <p:cNvPr id="34838" name="组合 22"/>
          <p:cNvGrpSpPr/>
          <p:nvPr/>
        </p:nvGrpSpPr>
        <p:grpSpPr>
          <a:xfrm>
            <a:off x="8313738" y="0"/>
            <a:ext cx="3878262" cy="1395413"/>
            <a:chOff x="40637" y="2708191"/>
            <a:chExt cx="5604430" cy="2090420"/>
          </a:xfrm>
        </p:grpSpPr>
        <p:sp>
          <p:nvSpPr>
            <p:cNvPr id="24" name="圆角矩形 7"/>
            <p:cNvSpPr/>
            <p:nvPr/>
          </p:nvSpPr>
          <p:spPr>
            <a:xfrm>
              <a:off x="40637" y="3500125"/>
              <a:ext cx="2578543" cy="5422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4840" name="组合 24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4841" name="直接箭头连接符 33"/>
              <p:cNvCxnSpPr/>
              <p:nvPr/>
            </p:nvCxnSpPr>
            <p:spPr>
              <a:xfrm rot="-5400000">
                <a:off x="6314345" y="1695100"/>
                <a:ext cx="0" cy="34031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4264" y="2093563"/>
                <a:ext cx="1759852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4843" name="直接箭头连接符 33"/>
              <p:cNvCxnSpPr/>
              <p:nvPr/>
            </p:nvCxnSpPr>
            <p:spPr>
              <a:xfrm rot="-5400000">
                <a:off x="6312994" y="2823267"/>
                <a:ext cx="0" cy="3052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4844" name="直接箭头连接符 34"/>
              <p:cNvCxnSpPr/>
              <p:nvPr/>
            </p:nvCxnSpPr>
            <p:spPr>
              <a:xfrm rot="-5400000">
                <a:off x="6315695" y="2254881"/>
                <a:ext cx="0" cy="30519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6" name="直接连接符 35"/>
              <p:cNvCxnSpPr/>
              <p:nvPr/>
            </p:nvCxnSpPr>
            <p:spPr>
              <a:xfrm>
                <a:off x="5922718" y="2148262"/>
                <a:ext cx="25928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圆角矩形 21"/>
              <p:cNvSpPr/>
              <p:nvPr/>
            </p:nvSpPr>
            <p:spPr>
              <a:xfrm>
                <a:off x="6468296" y="1639331"/>
                <a:ext cx="2979074" cy="40191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9" name="圆角矩形 23"/>
              <p:cNvSpPr/>
              <p:nvPr/>
            </p:nvSpPr>
            <p:spPr>
              <a:xfrm>
                <a:off x="6468296" y="2195825"/>
                <a:ext cx="2981774" cy="39953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4"/>
              <p:cNvSpPr/>
              <p:nvPr/>
            </p:nvSpPr>
            <p:spPr>
              <a:xfrm>
                <a:off x="6468296" y="2776101"/>
                <a:ext cx="2976372" cy="39953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1"/>
              <p:cNvSpPr/>
              <p:nvPr/>
            </p:nvSpPr>
            <p:spPr>
              <a:xfrm>
                <a:off x="6468296" y="1085215"/>
                <a:ext cx="2979074" cy="39953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4850" name="直接箭头连接符 33"/>
              <p:cNvCxnSpPr/>
              <p:nvPr/>
            </p:nvCxnSpPr>
            <p:spPr>
              <a:xfrm rot="-5400000">
                <a:off x="6314345" y="1071611"/>
                <a:ext cx="0" cy="42673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34851" name="矩形 4"/>
          <p:cNvSpPr/>
          <p:nvPr/>
        </p:nvSpPr>
        <p:spPr>
          <a:xfrm>
            <a:off x="5322888" y="3119438"/>
            <a:ext cx="567848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Eg: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我们在智能机出现以前从没发现自己对它有需求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34852" name="矩形 6"/>
          <p:cNvSpPr/>
          <p:nvPr/>
        </p:nvSpPr>
        <p:spPr>
          <a:xfrm>
            <a:off x="5287963" y="4976813"/>
            <a:ext cx="5389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Eg: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人的需要受到国家和社会规则的制约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不能反社会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  <a:noFill/>
          <a:ln>
            <a:noFill/>
          </a:ln>
        </p:spPr>
        <p:txBody>
          <a:bodyPr lIns="91440" tIns="45720" rIns="91440" bIns="45720" anchor="t"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需要的特点有（ ）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A.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单一性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B.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潜在性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C.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可变性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D.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指向性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E.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社会制约性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课堂演练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  <a:noFill/>
          <a:ln>
            <a:noFill/>
          </a:ln>
        </p:spPr>
        <p:txBody>
          <a:bodyPr lIns="91440" tIns="45720" rIns="91440" bIns="45720" anchor="t"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需要的特点有（ ）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A.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单一性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B.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潜在性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C.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可变性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D.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指向性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E.</a:t>
            </a: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社会制约性</a:t>
            </a:r>
            <a:endParaRPr lang="zh-CN" altLang="en-US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  <a:sym typeface="+mn-ea"/>
              </a:rPr>
              <a:t>【答案】</a:t>
            </a:r>
            <a:r>
              <a:rPr lang="en-US" altLang="zh-CN" sz="2000" kern="1200" dirty="0">
                <a:latin typeface="+mn-lt"/>
                <a:ea typeface="+mn-ea"/>
                <a:cs typeface="+mn-cs"/>
                <a:sym typeface="+mn-ea"/>
              </a:rPr>
              <a:t>BCDE</a:t>
            </a:r>
            <a:endParaRPr lang="en-US" altLang="zh-CN" sz="2000" kern="1200" dirty="0">
              <a:latin typeface="+mn-lt"/>
              <a:ea typeface="+mn-ea"/>
              <a:cs typeface="+mn-cs"/>
              <a:sym typeface="+mn-ea"/>
            </a:endParaRP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课堂演练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2.1.3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动机与行为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275" y="3500438"/>
            <a:ext cx="2578100" cy="54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需要、动机与行为</a:t>
            </a:r>
            <a:endParaRPr kumimoji="0" lang="zh-CN" altLang="en-US" sz="20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7891" name="组合 5"/>
          <p:cNvGrpSpPr/>
          <p:nvPr/>
        </p:nvGrpSpPr>
        <p:grpSpPr>
          <a:xfrm>
            <a:off x="2649538" y="2708275"/>
            <a:ext cx="2995612" cy="2090738"/>
            <a:chOff x="5923150" y="1085215"/>
            <a:chExt cx="3526920" cy="2090420"/>
          </a:xfrm>
        </p:grpSpPr>
        <p:cxnSp>
          <p:nvCxnSpPr>
            <p:cNvPr id="37892" name="直接箭头连接符 33"/>
            <p:cNvCxnSpPr/>
            <p:nvPr/>
          </p:nvCxnSpPr>
          <p:spPr>
            <a:xfrm rot="-5400000">
              <a:off x="6314718" y="1693541"/>
              <a:ext cx="0" cy="342038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2770" y="2093124"/>
              <a:ext cx="1761857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7894" name="直接箭头连接符 33"/>
            <p:cNvCxnSpPr/>
            <p:nvPr/>
          </p:nvCxnSpPr>
          <p:spPr>
            <a:xfrm rot="-5400000">
              <a:off x="6314716" y="2823311"/>
              <a:ext cx="0" cy="304657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7895" name="直接箭头连接符 25"/>
            <p:cNvCxnSpPr/>
            <p:nvPr/>
          </p:nvCxnSpPr>
          <p:spPr>
            <a:xfrm rot="-5400000">
              <a:off x="6315653" y="2254139"/>
              <a:ext cx="0" cy="30652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/>
            <p:nvPr/>
          </p:nvCxnSpPr>
          <p:spPr>
            <a:xfrm>
              <a:off x="5923150" y="2148678"/>
              <a:ext cx="259799" cy="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7047" y="1639169"/>
              <a:ext cx="2981155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7047" y="2194709"/>
              <a:ext cx="2983023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67047" y="2775646"/>
              <a:ext cx="2979285" cy="39998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7047" y="1085215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37901" name="直接箭头连接符 33"/>
            <p:cNvCxnSpPr/>
            <p:nvPr/>
          </p:nvCxnSpPr>
          <p:spPr>
            <a:xfrm rot="-5400000">
              <a:off x="6314718" y="1071202"/>
              <a:ext cx="0" cy="42801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  <p:sp>
        <p:nvSpPr>
          <p:cNvPr id="37902" name="矩形 3"/>
          <p:cNvSpPr/>
          <p:nvPr/>
        </p:nvSpPr>
        <p:spPr>
          <a:xfrm>
            <a:off x="6329998" y="4369118"/>
            <a:ext cx="4316412" cy="458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   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是推动人类进行活动的直接原因。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375" y="2476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2.1.3.0动机与行为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275" y="3500438"/>
            <a:ext cx="2578100" cy="54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需要、动机与行为</a:t>
            </a:r>
            <a:endParaRPr kumimoji="0" lang="zh-CN" altLang="en-US" sz="2000" b="0" i="0" u="none" strike="noStrike" kern="1200" cap="none" spc="-4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8915" name="组合 5"/>
          <p:cNvGrpSpPr/>
          <p:nvPr/>
        </p:nvGrpSpPr>
        <p:grpSpPr>
          <a:xfrm>
            <a:off x="2649538" y="2708275"/>
            <a:ext cx="2995612" cy="2090738"/>
            <a:chOff x="5923150" y="1085215"/>
            <a:chExt cx="3526920" cy="2090420"/>
          </a:xfrm>
        </p:grpSpPr>
        <p:cxnSp>
          <p:nvCxnSpPr>
            <p:cNvPr id="38916" name="直接箭头连接符 33"/>
            <p:cNvCxnSpPr/>
            <p:nvPr/>
          </p:nvCxnSpPr>
          <p:spPr>
            <a:xfrm rot="-5400000">
              <a:off x="6314718" y="1693541"/>
              <a:ext cx="0" cy="342038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2770" y="2093124"/>
              <a:ext cx="1761857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8918" name="直接箭头连接符 33"/>
            <p:cNvCxnSpPr/>
            <p:nvPr/>
          </p:nvCxnSpPr>
          <p:spPr>
            <a:xfrm rot="-5400000">
              <a:off x="6314716" y="2823311"/>
              <a:ext cx="0" cy="304657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8919" name="直接箭头连接符 25"/>
            <p:cNvCxnSpPr/>
            <p:nvPr/>
          </p:nvCxnSpPr>
          <p:spPr>
            <a:xfrm rot="-5400000">
              <a:off x="6315653" y="2254139"/>
              <a:ext cx="0" cy="30652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/>
            <p:nvPr/>
          </p:nvCxnSpPr>
          <p:spPr>
            <a:xfrm>
              <a:off x="5923150" y="2148678"/>
              <a:ext cx="259799" cy="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7047" y="1639169"/>
              <a:ext cx="2981155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7047" y="2194709"/>
              <a:ext cx="2983023" cy="401576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67047" y="2775646"/>
              <a:ext cx="2979285" cy="39998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7047" y="1085215"/>
              <a:ext cx="2979285" cy="399989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38925" name="直接箭头连接符 33"/>
            <p:cNvCxnSpPr/>
            <p:nvPr/>
          </p:nvCxnSpPr>
          <p:spPr>
            <a:xfrm rot="-5400000">
              <a:off x="6314718" y="1071202"/>
              <a:ext cx="0" cy="428016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  <p:sp>
        <p:nvSpPr>
          <p:cNvPr id="38926" name="矩形 3"/>
          <p:cNvSpPr/>
          <p:nvPr/>
        </p:nvSpPr>
        <p:spPr>
          <a:xfrm>
            <a:off x="5641975" y="4321175"/>
            <a:ext cx="4570413" cy="458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是推动人类进行活动的直接原因。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2.1.3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动机与行为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4838" name="组合 22"/>
          <p:cNvGrpSpPr/>
          <p:nvPr/>
        </p:nvGrpSpPr>
        <p:grpSpPr>
          <a:xfrm>
            <a:off x="8313738" y="0"/>
            <a:ext cx="3878262" cy="1395413"/>
            <a:chOff x="40637" y="2708191"/>
            <a:chExt cx="5604430" cy="2090420"/>
          </a:xfrm>
        </p:grpSpPr>
        <p:sp>
          <p:nvSpPr>
            <p:cNvPr id="24" name="圆角矩形 7"/>
            <p:cNvSpPr/>
            <p:nvPr/>
          </p:nvSpPr>
          <p:spPr>
            <a:xfrm>
              <a:off x="40637" y="3500125"/>
              <a:ext cx="2578543" cy="5422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4840" name="组合 24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4841" name="直接箭头连接符 33"/>
              <p:cNvCxnSpPr/>
              <p:nvPr/>
            </p:nvCxnSpPr>
            <p:spPr>
              <a:xfrm rot="-5400000">
                <a:off x="6314345" y="1695100"/>
                <a:ext cx="0" cy="34031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1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4264" y="2093563"/>
                <a:ext cx="1759852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4843" name="直接箭头连接符 33"/>
              <p:cNvCxnSpPr/>
              <p:nvPr/>
            </p:nvCxnSpPr>
            <p:spPr>
              <a:xfrm rot="-5400000">
                <a:off x="6312994" y="2823267"/>
                <a:ext cx="0" cy="3052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4844" name="直接箭头连接符 34"/>
              <p:cNvCxnSpPr/>
              <p:nvPr/>
            </p:nvCxnSpPr>
            <p:spPr>
              <a:xfrm rot="-5400000">
                <a:off x="6315695" y="2254881"/>
                <a:ext cx="0" cy="30519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6" name="直接连接符 35"/>
              <p:cNvCxnSpPr/>
              <p:nvPr/>
            </p:nvCxnSpPr>
            <p:spPr>
              <a:xfrm>
                <a:off x="5922718" y="2148262"/>
                <a:ext cx="25928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圆角矩形 21"/>
              <p:cNvSpPr/>
              <p:nvPr/>
            </p:nvSpPr>
            <p:spPr>
              <a:xfrm>
                <a:off x="6468296" y="1639331"/>
                <a:ext cx="2979074" cy="40191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9" name="圆角矩形 23"/>
              <p:cNvSpPr/>
              <p:nvPr/>
            </p:nvSpPr>
            <p:spPr>
              <a:xfrm>
                <a:off x="6468296" y="2195825"/>
                <a:ext cx="2981774" cy="39953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4"/>
              <p:cNvSpPr/>
              <p:nvPr/>
            </p:nvSpPr>
            <p:spPr>
              <a:xfrm>
                <a:off x="6468296" y="2776101"/>
                <a:ext cx="2976372" cy="39953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1"/>
              <p:cNvSpPr/>
              <p:nvPr/>
            </p:nvSpPr>
            <p:spPr>
              <a:xfrm>
                <a:off x="6468296" y="1085215"/>
                <a:ext cx="2979074" cy="399534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4850" name="直接箭头连接符 33"/>
              <p:cNvCxnSpPr/>
              <p:nvPr/>
            </p:nvCxnSpPr>
            <p:spPr>
              <a:xfrm rot="-5400000">
                <a:off x="6314345" y="1071611"/>
                <a:ext cx="0" cy="42673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34851" name="矩形 4"/>
          <p:cNvSpPr/>
          <p:nvPr/>
        </p:nvSpPr>
        <p:spPr>
          <a:xfrm>
            <a:off x="817245" y="1721485"/>
            <a:ext cx="1066546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</a:pP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行为科学家把为实现目标而采取的行为划分为两种:目标导向行为和目标行为。</a:t>
            </a:r>
            <a:endParaRPr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2400" b="1" u="sng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目标导向行为</a:t>
            </a: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是寻找目标的过程。</a:t>
            </a:r>
            <a:endParaRPr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目标行为</a:t>
            </a: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是直接满足目标实现需要的行为。</a:t>
            </a:r>
            <a:endParaRPr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要</a:t>
            </a:r>
            <a:r>
              <a:rPr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使动机强度保持在一个恒定且较高的水平上</a:t>
            </a: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，有效的方法就是</a:t>
            </a:r>
            <a:r>
              <a:rPr sz="24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使目标导向行为和目标行为循环交替</a:t>
            </a:r>
            <a:r>
              <a:rPr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。【选择】</a:t>
            </a:r>
            <a:r>
              <a:rPr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★★</a:t>
            </a:r>
            <a:endParaRPr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9938" name="组合 4"/>
          <p:cNvGrpSpPr/>
          <p:nvPr/>
        </p:nvGrpSpPr>
        <p:grpSpPr>
          <a:xfrm>
            <a:off x="8532495" y="-26670"/>
            <a:ext cx="3663315" cy="1385570"/>
            <a:chOff x="40637" y="2708191"/>
            <a:chExt cx="5604430" cy="2090420"/>
          </a:xfrm>
        </p:grpSpPr>
        <p:sp>
          <p:nvSpPr>
            <p:cNvPr id="8" name="圆角矩形 7"/>
            <p:cNvSpPr/>
            <p:nvPr/>
          </p:nvSpPr>
          <p:spPr>
            <a:xfrm>
              <a:off x="40637" y="3501821"/>
              <a:ext cx="2578355" cy="539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9940" name="组合 5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9941" name="直接箭头连接符 33"/>
              <p:cNvCxnSpPr/>
              <p:nvPr/>
            </p:nvCxnSpPr>
            <p:spPr>
              <a:xfrm rot="-5400000">
                <a:off x="6314497" y="1693528"/>
                <a:ext cx="0" cy="34206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537" y="2093125"/>
                <a:ext cx="1761858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9943" name="直接箭头连接符 33"/>
              <p:cNvCxnSpPr/>
              <p:nvPr/>
            </p:nvCxnSpPr>
            <p:spPr>
              <a:xfrm rot="-5400000">
                <a:off x="6314497" y="2823301"/>
                <a:ext cx="0" cy="30467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944" name="直接箭头连接符 25"/>
              <p:cNvCxnSpPr/>
              <p:nvPr/>
            </p:nvCxnSpPr>
            <p:spPr>
              <a:xfrm rot="-5400000">
                <a:off x="6315432" y="2254128"/>
                <a:ext cx="0" cy="30654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922902" y="2148679"/>
                <a:ext cx="25981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6836" y="1639168"/>
                <a:ext cx="2981365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6836" y="2194709"/>
                <a:ext cx="2983234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6836" y="2775646"/>
                <a:ext cx="297949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6836" y="1085215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9950" name="直接箭头连接符 33"/>
              <p:cNvCxnSpPr/>
              <p:nvPr/>
            </p:nvCxnSpPr>
            <p:spPr>
              <a:xfrm rot="-5400000">
                <a:off x="6314497" y="1071187"/>
                <a:ext cx="0" cy="42804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grpSp>
        <p:nvGrpSpPr>
          <p:cNvPr id="39951" name="组合 1"/>
          <p:cNvGrpSpPr/>
          <p:nvPr/>
        </p:nvGrpSpPr>
        <p:grpSpPr>
          <a:xfrm>
            <a:off x="1384935" y="2573973"/>
            <a:ext cx="9896475" cy="1709737"/>
            <a:chOff x="2825115" y="4215886"/>
            <a:chExt cx="7146086" cy="1709359"/>
          </a:xfrm>
        </p:grpSpPr>
        <p:sp>
          <p:nvSpPr>
            <p:cNvPr id="39952" name="文本框 15"/>
            <p:cNvSpPr txBox="1"/>
            <p:nvPr/>
          </p:nvSpPr>
          <p:spPr>
            <a:xfrm>
              <a:off x="2825750" y="4240530"/>
              <a:ext cx="874085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>
              <a:spAutoFit/>
            </a:bodyPr>
            <a:p>
              <a:pPr indent="0"/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始发机能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39953" name="文本框 16"/>
            <p:cNvSpPr txBox="1"/>
            <p:nvPr/>
          </p:nvSpPr>
          <p:spPr>
            <a:xfrm>
              <a:off x="2825750" y="4893310"/>
              <a:ext cx="874085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>
              <a:spAutoFit/>
            </a:bodyPr>
            <a:p>
              <a:pPr indent="0"/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选择机能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39954" name="文本框 17"/>
            <p:cNvSpPr txBox="1"/>
            <p:nvPr/>
          </p:nvSpPr>
          <p:spPr>
            <a:xfrm>
              <a:off x="2825115" y="5525135"/>
              <a:ext cx="1199515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/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强化机能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39955" name="文本框 21"/>
            <p:cNvSpPr txBox="1"/>
            <p:nvPr/>
          </p:nvSpPr>
          <p:spPr>
            <a:xfrm>
              <a:off x="4073445" y="5525283"/>
              <a:ext cx="2693825" cy="39996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动机是个体行为发生的</a:t>
              </a:r>
              <a:r>
                <a:rPr lang="zh-CN" altLang="en-US" sz="20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直接动因</a:t>
              </a:r>
              <a:endPara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6" name="文本框 22"/>
            <p:cNvSpPr txBox="1"/>
            <p:nvPr/>
          </p:nvSpPr>
          <p:spPr>
            <a:xfrm>
              <a:off x="4073445" y="4215886"/>
              <a:ext cx="5897756" cy="3999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动机能指导人们作出相应选择，使得行为朝着既定方向、预期目标前进</a:t>
              </a:r>
              <a:endPara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7" name="文本框 23"/>
            <p:cNvSpPr txBox="1"/>
            <p:nvPr/>
          </p:nvSpPr>
          <p:spPr>
            <a:xfrm>
              <a:off x="4073321" y="4865054"/>
              <a:ext cx="587629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>
                <a:buFont typeface="+mj-lt"/>
                <a:buNone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行为结果的好坏，会驱使动机重复出现或不再出现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39958" name="文本框 6"/>
          <p:cNvSpPr txBox="1"/>
          <p:nvPr/>
        </p:nvSpPr>
        <p:spPr>
          <a:xfrm>
            <a:off x="1384935" y="1790383"/>
            <a:ext cx="1470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连线题：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4605" y="-26670"/>
            <a:ext cx="31286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2.1.3.1动机的三种机能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ym typeface="+mn-ea"/>
              </a:rPr>
              <a:t>华生的行为主义理论的主要内容有（）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A.</a:t>
            </a:r>
            <a:r>
              <a:rPr lang="zh-CN" altLang="en-US" sz="2000" dirty="0">
                <a:sym typeface="+mn-ea"/>
              </a:rPr>
              <a:t>学习是建立条件反射的过程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B.</a:t>
            </a:r>
            <a:r>
              <a:rPr lang="zh-CN" altLang="en-US" sz="2000" dirty="0">
                <a:sym typeface="+mn-ea"/>
              </a:rPr>
              <a:t>心理学研究的是可以测量的刺激和反应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C.</a:t>
            </a:r>
            <a:r>
              <a:rPr lang="zh-CN" altLang="en-US" sz="2000" dirty="0">
                <a:sym typeface="+mn-ea"/>
              </a:rPr>
              <a:t>行为源于后天学习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D.</a:t>
            </a:r>
            <a:r>
              <a:rPr lang="zh-CN" altLang="en-US" sz="2000" dirty="0">
                <a:sym typeface="+mn-ea"/>
              </a:rPr>
              <a:t>刺激影响行为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E.</a:t>
            </a:r>
            <a:r>
              <a:rPr lang="zh-CN" altLang="en-US" sz="2000" dirty="0">
                <a:sym typeface="+mn-ea"/>
              </a:rPr>
              <a:t>行为源于遗传作用</a:t>
            </a:r>
            <a:endParaRPr lang="zh-CN" altLang="en-US" sz="2000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真题再现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82" name="文本框 6"/>
          <p:cNvSpPr txBox="1"/>
          <p:nvPr/>
        </p:nvSpPr>
        <p:spPr>
          <a:xfrm>
            <a:off x="1384300" y="1483678"/>
            <a:ext cx="1470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连线题：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01445" y="2503805"/>
            <a:ext cx="9895840" cy="1709420"/>
            <a:chOff x="2030" y="6808"/>
            <a:chExt cx="15584" cy="2692"/>
          </a:xfrm>
        </p:grpSpPr>
        <p:grpSp>
          <p:nvGrpSpPr>
            <p:cNvPr id="40975" name="组合 1"/>
            <p:cNvGrpSpPr/>
            <p:nvPr/>
          </p:nvGrpSpPr>
          <p:grpSpPr>
            <a:xfrm>
              <a:off x="2030" y="6808"/>
              <a:ext cx="15585" cy="2692"/>
              <a:chOff x="2825115" y="4215886"/>
              <a:chExt cx="7146086" cy="1709359"/>
            </a:xfrm>
          </p:grpSpPr>
          <p:sp>
            <p:nvSpPr>
              <p:cNvPr id="40976" name="文本框 15"/>
              <p:cNvSpPr txBox="1"/>
              <p:nvPr/>
            </p:nvSpPr>
            <p:spPr>
              <a:xfrm>
                <a:off x="2825750" y="4240530"/>
                <a:ext cx="874085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>
                <a:spAutoFit/>
              </a:bodyPr>
              <a:p>
                <a:pPr indent="0"/>
                <a:r>
                  <a:rPr lang="zh-CN" altLang="en-US" sz="2000" b="1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始发机能</a:t>
                </a:r>
                <a:endPara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0977" name="文本框 16"/>
              <p:cNvSpPr txBox="1"/>
              <p:nvPr/>
            </p:nvSpPr>
            <p:spPr>
              <a:xfrm>
                <a:off x="2825750" y="4893310"/>
                <a:ext cx="874085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>
                <a:spAutoFit/>
              </a:bodyPr>
              <a:p>
                <a:pPr indent="0"/>
                <a:r>
                  <a:rPr lang="zh-CN" altLang="en-US" sz="2000" b="1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选择机能</a:t>
                </a:r>
                <a:endPara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0978" name="文本框 17"/>
              <p:cNvSpPr txBox="1"/>
              <p:nvPr/>
            </p:nvSpPr>
            <p:spPr>
              <a:xfrm>
                <a:off x="2825115" y="5525135"/>
                <a:ext cx="1199515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>
                <a:spAutoFit/>
              </a:bodyPr>
              <a:p>
                <a:pPr indent="0"/>
                <a:r>
                  <a:rPr lang="zh-CN" altLang="en-US" sz="2000" b="1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强化机能</a:t>
                </a:r>
                <a:endPara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0979" name="文本框 21"/>
              <p:cNvSpPr txBox="1"/>
              <p:nvPr/>
            </p:nvSpPr>
            <p:spPr>
              <a:xfrm>
                <a:off x="4073445" y="5525283"/>
                <a:ext cx="2693825" cy="3999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>
                <a:spAutoFit/>
              </a:bodyPr>
              <a:p>
                <a:pPr indent="0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微软雅黑" panose="020B0503020204020204" pitchFamily="34" charset="-122"/>
                  </a:rPr>
                  <a:t>动机是个体行为发生的</a:t>
                </a:r>
                <a:r>
                  <a:rPr lang="zh-CN" altLang="en-US" sz="2000" dirty="0">
                    <a:solidFill>
                      <a:srgbClr val="0D0D0D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微软雅黑" panose="020B0503020204020204" pitchFamily="34" charset="-122"/>
                  </a:rPr>
                  <a:t>直接动因</a:t>
                </a:r>
                <a:endParaRPr lang="zh-CN" altLang="en-US" sz="20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980" name="文本框 22"/>
              <p:cNvSpPr txBox="1"/>
              <p:nvPr/>
            </p:nvSpPr>
            <p:spPr>
              <a:xfrm>
                <a:off x="4073445" y="4215886"/>
                <a:ext cx="5897756" cy="3999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>
                <a:spAutoFit/>
              </a:bodyPr>
              <a:p>
                <a:pPr indent="0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rgbClr val="0D0D0D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微软雅黑" panose="020B0503020204020204" pitchFamily="34" charset="-122"/>
                  </a:rPr>
                  <a:t>动机能指导人们作出相应选择，使得行为朝着既定方向、预期目标前进</a:t>
                </a:r>
                <a:endParaRPr lang="zh-CN" altLang="en-US" sz="20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981" name="文本框 23"/>
              <p:cNvSpPr txBox="1"/>
              <p:nvPr/>
            </p:nvSpPr>
            <p:spPr>
              <a:xfrm>
                <a:off x="4073321" y="4865054"/>
                <a:ext cx="5876290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t">
                <a:spAutoFit/>
              </a:bodyPr>
              <a:p>
                <a:pPr indent="0">
                  <a:buFont typeface="+mj-lt"/>
                  <a:buNone/>
                </a:pPr>
                <a:r>
                  <a:rPr lang="zh-CN" altLang="en-US" sz="20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行为结果的好坏，会驱使动机重复出现或不再出现</a:t>
                </a:r>
                <a:endPara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</p:grpSp>
        <p:grpSp>
          <p:nvGrpSpPr>
            <p:cNvPr id="40983" name="组合 3"/>
            <p:cNvGrpSpPr/>
            <p:nvPr/>
          </p:nvGrpSpPr>
          <p:grpSpPr>
            <a:xfrm>
              <a:off x="3812" y="7123"/>
              <a:ext cx="1101" cy="2045"/>
              <a:chOff x="2404209" y="4516153"/>
              <a:chExt cx="1042055" cy="1492667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2454394" y="4601573"/>
                <a:ext cx="991870" cy="140724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40980" idx="1"/>
              </p:cNvCxnSpPr>
              <p:nvPr/>
            </p:nvCxnSpPr>
            <p:spPr>
              <a:xfrm flipV="1">
                <a:off x="2404209" y="4516153"/>
                <a:ext cx="891025" cy="84325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endCxn id="40981" idx="1"/>
              </p:cNvCxnSpPr>
              <p:nvPr/>
            </p:nvCxnSpPr>
            <p:spPr>
              <a:xfrm flipV="1">
                <a:off x="2523517" y="5262304"/>
                <a:ext cx="770770" cy="68263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938" name="组合 4"/>
          <p:cNvGrpSpPr/>
          <p:nvPr/>
        </p:nvGrpSpPr>
        <p:grpSpPr>
          <a:xfrm>
            <a:off x="8532495" y="-26670"/>
            <a:ext cx="3663315" cy="1385570"/>
            <a:chOff x="40637" y="2708191"/>
            <a:chExt cx="5604430" cy="2090420"/>
          </a:xfrm>
        </p:grpSpPr>
        <p:sp>
          <p:nvSpPr>
            <p:cNvPr id="2" name="圆角矩形 1"/>
            <p:cNvSpPr/>
            <p:nvPr/>
          </p:nvSpPr>
          <p:spPr>
            <a:xfrm>
              <a:off x="40637" y="3501821"/>
              <a:ext cx="2578355" cy="539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9940" name="组合 5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39941" name="直接箭头连接符 33"/>
              <p:cNvCxnSpPr/>
              <p:nvPr/>
            </p:nvCxnSpPr>
            <p:spPr>
              <a:xfrm rot="-5400000">
                <a:off x="6314497" y="1693528"/>
                <a:ext cx="0" cy="34206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537" y="2093125"/>
                <a:ext cx="1761858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9943" name="直接箭头连接符 33"/>
              <p:cNvCxnSpPr/>
              <p:nvPr/>
            </p:nvCxnSpPr>
            <p:spPr>
              <a:xfrm rot="-5400000">
                <a:off x="6314497" y="2823301"/>
                <a:ext cx="0" cy="30467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944" name="直接箭头连接符 25"/>
              <p:cNvCxnSpPr/>
              <p:nvPr/>
            </p:nvCxnSpPr>
            <p:spPr>
              <a:xfrm rot="-5400000">
                <a:off x="6315432" y="2254128"/>
                <a:ext cx="0" cy="30654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4" name="直接连接符 3"/>
              <p:cNvCxnSpPr/>
              <p:nvPr/>
            </p:nvCxnSpPr>
            <p:spPr>
              <a:xfrm>
                <a:off x="5922902" y="2148679"/>
                <a:ext cx="25981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圆角矩形 21"/>
              <p:cNvSpPr/>
              <p:nvPr/>
            </p:nvSpPr>
            <p:spPr>
              <a:xfrm>
                <a:off x="6466836" y="1639168"/>
                <a:ext cx="2981365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6" name="圆角矩形 23"/>
              <p:cNvSpPr/>
              <p:nvPr/>
            </p:nvSpPr>
            <p:spPr>
              <a:xfrm>
                <a:off x="6466836" y="2194709"/>
                <a:ext cx="2983234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7" name="圆角矩形 24"/>
              <p:cNvSpPr/>
              <p:nvPr/>
            </p:nvSpPr>
            <p:spPr>
              <a:xfrm>
                <a:off x="6466836" y="2775646"/>
                <a:ext cx="297949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9" name="圆角矩形 1"/>
              <p:cNvSpPr/>
              <p:nvPr/>
            </p:nvSpPr>
            <p:spPr>
              <a:xfrm>
                <a:off x="6466836" y="1085215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39950" name="直接箭头连接符 33"/>
              <p:cNvCxnSpPr/>
              <p:nvPr/>
            </p:nvCxnSpPr>
            <p:spPr>
              <a:xfrm rot="-5400000">
                <a:off x="6314497" y="1071187"/>
                <a:ext cx="0" cy="42804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-14605" y="-26670"/>
            <a:ext cx="31286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2.1.3.1动机的三种机能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1999" name="组合 1"/>
          <p:cNvGrpSpPr/>
          <p:nvPr/>
        </p:nvGrpSpPr>
        <p:grpSpPr>
          <a:xfrm>
            <a:off x="871220" y="2543810"/>
            <a:ext cx="10981690" cy="1769757"/>
            <a:chOff x="3273502" y="4215886"/>
            <a:chExt cx="6697699" cy="1769777"/>
          </a:xfrm>
        </p:grpSpPr>
        <p:sp>
          <p:nvSpPr>
            <p:cNvPr id="42000" name="文本框 15"/>
            <p:cNvSpPr txBox="1"/>
            <p:nvPr/>
          </p:nvSpPr>
          <p:spPr>
            <a:xfrm>
              <a:off x="3273502" y="4239472"/>
              <a:ext cx="882175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   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2001" name="文本框 16"/>
            <p:cNvSpPr txBox="1"/>
            <p:nvPr/>
          </p:nvSpPr>
          <p:spPr>
            <a:xfrm>
              <a:off x="3280176" y="4877243"/>
              <a:ext cx="882175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   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2002" name="文本框 17"/>
            <p:cNvSpPr txBox="1"/>
            <p:nvPr/>
          </p:nvSpPr>
          <p:spPr>
            <a:xfrm>
              <a:off x="3283525" y="5505511"/>
              <a:ext cx="838961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   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2003" name="文本框 21"/>
            <p:cNvSpPr txBox="1"/>
            <p:nvPr/>
          </p:nvSpPr>
          <p:spPr>
            <a:xfrm>
              <a:off x="4073604" y="5525283"/>
              <a:ext cx="3213245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动机是个体行为发生的</a:t>
              </a:r>
              <a:r>
                <a:rPr lang="zh-CN" altLang="en-US" sz="24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直接动因</a:t>
              </a:r>
              <a:endParaRPr lang="zh-CN" altLang="en-US" sz="24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4" name="文本框 22"/>
            <p:cNvSpPr txBox="1"/>
            <p:nvPr/>
          </p:nvSpPr>
          <p:spPr>
            <a:xfrm>
              <a:off x="4073604" y="4215886"/>
              <a:ext cx="5897597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动机能指导人们作出相应选择，使得行为朝着既定方向、预期目标前进</a:t>
              </a:r>
              <a:endParaRPr lang="zh-CN" altLang="en-US" sz="24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5" name="文本框 23"/>
            <p:cNvSpPr txBox="1"/>
            <p:nvPr/>
          </p:nvSpPr>
          <p:spPr>
            <a:xfrm>
              <a:off x="4073321" y="4865054"/>
              <a:ext cx="5876290" cy="460380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>
                <a:buFont typeface="+mj-lt"/>
                <a:buNone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行为结果的好坏，会驱使动机重复出现或不再出现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42006" name="文本框 6"/>
          <p:cNvSpPr txBox="1"/>
          <p:nvPr/>
        </p:nvSpPr>
        <p:spPr>
          <a:xfrm>
            <a:off x="1082675" y="1557973"/>
            <a:ext cx="1470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填空题：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11540" y="32068"/>
            <a:ext cx="3694748" cy="1289050"/>
            <a:chOff x="5969" y="4428"/>
            <a:chExt cx="5819" cy="2030"/>
          </a:xfrm>
        </p:grpSpPr>
        <p:sp>
          <p:nvSpPr>
            <p:cNvPr id="31" name="圆角矩形 24"/>
            <p:cNvSpPr/>
            <p:nvPr/>
          </p:nvSpPr>
          <p:spPr>
            <a:xfrm>
              <a:off x="5969" y="5115"/>
              <a:ext cx="3052" cy="6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grpSp>
          <p:nvGrpSpPr>
            <p:cNvPr id="42007" name="组合 41"/>
            <p:cNvGrpSpPr/>
            <p:nvPr/>
          </p:nvGrpSpPr>
          <p:grpSpPr>
            <a:xfrm>
              <a:off x="9021" y="4428"/>
              <a:ext cx="2767" cy="2030"/>
              <a:chOff x="5760331" y="2717928"/>
              <a:chExt cx="2198904" cy="1508351"/>
            </a:xfrm>
          </p:grpSpPr>
          <p:cxnSp>
            <p:nvCxnSpPr>
              <p:cNvPr id="35" name="曲线连接符 6"/>
              <p:cNvCxnSpPr>
                <a:stCxn id="31" idx="3"/>
                <a:endCxn id="37" idx="1"/>
              </p:cNvCxnSpPr>
              <p:nvPr/>
            </p:nvCxnSpPr>
            <p:spPr>
              <a:xfrm flipV="1">
                <a:off x="5760331" y="2896626"/>
                <a:ext cx="335419" cy="566189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42"/>
              <p:cNvSpPr/>
              <p:nvPr/>
            </p:nvSpPr>
            <p:spPr>
              <a:xfrm>
                <a:off x="6120788" y="3256253"/>
                <a:ext cx="1838049" cy="43095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选择机能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7" name="圆角矩形 7"/>
              <p:cNvSpPr/>
              <p:nvPr/>
            </p:nvSpPr>
            <p:spPr>
              <a:xfrm>
                <a:off x="6095750" y="2717928"/>
                <a:ext cx="1836857" cy="35665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始发机能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8" name="曲线连接符 9"/>
              <p:cNvCxnSpPr>
                <a:stCxn id="31" idx="3"/>
                <a:endCxn id="36" idx="1"/>
              </p:cNvCxnSpPr>
              <p:nvPr/>
            </p:nvCxnSpPr>
            <p:spPr>
              <a:xfrm>
                <a:off x="5760331" y="3462815"/>
                <a:ext cx="360854" cy="8916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11"/>
              <p:cNvSpPr/>
              <p:nvPr/>
            </p:nvSpPr>
            <p:spPr>
              <a:xfrm>
                <a:off x="6121185" y="3856621"/>
                <a:ext cx="1838050" cy="36965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强化机能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40" name="曲线连接符 12"/>
              <p:cNvCxnSpPr>
                <a:stCxn id="31" idx="3"/>
                <a:endCxn id="39" idx="1"/>
              </p:cNvCxnSpPr>
              <p:nvPr/>
            </p:nvCxnSpPr>
            <p:spPr>
              <a:xfrm>
                <a:off x="5760331" y="3462815"/>
                <a:ext cx="360854" cy="578821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矩形 42"/>
          <p:cNvSpPr/>
          <p:nvPr/>
        </p:nvSpPr>
        <p:spPr>
          <a:xfrm>
            <a:off x="2552700" y="1557973"/>
            <a:ext cx="185896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选择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★★★★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4605" y="-26670"/>
            <a:ext cx="31286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2.1.3.1动机的三种机能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11540" y="32068"/>
            <a:ext cx="3694748" cy="1289050"/>
            <a:chOff x="5969" y="4428"/>
            <a:chExt cx="5819" cy="2030"/>
          </a:xfrm>
        </p:grpSpPr>
        <p:sp>
          <p:nvSpPr>
            <p:cNvPr id="31" name="圆角矩形 24"/>
            <p:cNvSpPr/>
            <p:nvPr/>
          </p:nvSpPr>
          <p:spPr>
            <a:xfrm>
              <a:off x="5969" y="5115"/>
              <a:ext cx="3052" cy="6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grpSp>
          <p:nvGrpSpPr>
            <p:cNvPr id="42007" name="组合 41"/>
            <p:cNvGrpSpPr/>
            <p:nvPr/>
          </p:nvGrpSpPr>
          <p:grpSpPr>
            <a:xfrm>
              <a:off x="9021" y="4428"/>
              <a:ext cx="2767" cy="2030"/>
              <a:chOff x="5760331" y="2717928"/>
              <a:chExt cx="2198904" cy="1508351"/>
            </a:xfrm>
          </p:grpSpPr>
          <p:cxnSp>
            <p:nvCxnSpPr>
              <p:cNvPr id="35" name="曲线连接符 6"/>
              <p:cNvCxnSpPr>
                <a:stCxn id="31" idx="3"/>
                <a:endCxn id="37" idx="1"/>
              </p:cNvCxnSpPr>
              <p:nvPr/>
            </p:nvCxnSpPr>
            <p:spPr>
              <a:xfrm flipV="1">
                <a:off x="5760331" y="2896626"/>
                <a:ext cx="335419" cy="566189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42"/>
              <p:cNvSpPr/>
              <p:nvPr/>
            </p:nvSpPr>
            <p:spPr>
              <a:xfrm>
                <a:off x="6120788" y="3256253"/>
                <a:ext cx="1838049" cy="43095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选择机能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7" name="圆角矩形 7"/>
              <p:cNvSpPr/>
              <p:nvPr/>
            </p:nvSpPr>
            <p:spPr>
              <a:xfrm>
                <a:off x="6095750" y="2717928"/>
                <a:ext cx="1836857" cy="35665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始发机能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38" name="曲线连接符 9"/>
              <p:cNvCxnSpPr>
                <a:stCxn id="31" idx="3"/>
                <a:endCxn id="36" idx="1"/>
              </p:cNvCxnSpPr>
              <p:nvPr/>
            </p:nvCxnSpPr>
            <p:spPr>
              <a:xfrm>
                <a:off x="5760331" y="3462815"/>
                <a:ext cx="360854" cy="8916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圆角矩形 11"/>
              <p:cNvSpPr/>
              <p:nvPr/>
            </p:nvSpPr>
            <p:spPr>
              <a:xfrm>
                <a:off x="6121185" y="3856621"/>
                <a:ext cx="1838050" cy="36965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强化机能</a:t>
                </a:r>
                <a:endParaRPr kumimoji="0" lang="zh-CN" altLang="en-US" sz="18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40" name="曲线连接符 12"/>
              <p:cNvCxnSpPr>
                <a:stCxn id="31" idx="3"/>
                <a:endCxn id="39" idx="1"/>
              </p:cNvCxnSpPr>
              <p:nvPr/>
            </p:nvCxnSpPr>
            <p:spPr>
              <a:xfrm>
                <a:off x="5760331" y="3462815"/>
                <a:ext cx="360854" cy="578821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矩形 42"/>
          <p:cNvSpPr/>
          <p:nvPr/>
        </p:nvSpPr>
        <p:spPr>
          <a:xfrm>
            <a:off x="1233170" y="1670368"/>
            <a:ext cx="185896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选择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★★★★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grpSp>
        <p:nvGrpSpPr>
          <p:cNvPr id="43023" name="组合 1"/>
          <p:cNvGrpSpPr/>
          <p:nvPr/>
        </p:nvGrpSpPr>
        <p:grpSpPr>
          <a:xfrm>
            <a:off x="240665" y="2840990"/>
            <a:ext cx="11710670" cy="1769767"/>
            <a:chOff x="2923047" y="4215886"/>
            <a:chExt cx="7048154" cy="1769774"/>
          </a:xfrm>
        </p:grpSpPr>
        <p:sp>
          <p:nvSpPr>
            <p:cNvPr id="43024" name="文本框 15"/>
            <p:cNvSpPr txBox="1"/>
            <p:nvPr/>
          </p:nvSpPr>
          <p:spPr>
            <a:xfrm>
              <a:off x="3097383" y="4249502"/>
              <a:ext cx="1156947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选择</a:t>
              </a:r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3025" name="文本框 16"/>
            <p:cNvSpPr txBox="1"/>
            <p:nvPr/>
          </p:nvSpPr>
          <p:spPr>
            <a:xfrm>
              <a:off x="2923047" y="4887273"/>
              <a:ext cx="1156947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 algn="r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强化</a:t>
              </a:r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3026" name="文本框 17"/>
            <p:cNvSpPr txBox="1"/>
            <p:nvPr/>
          </p:nvSpPr>
          <p:spPr>
            <a:xfrm>
              <a:off x="3107406" y="5515541"/>
              <a:ext cx="1210940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/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[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始发</a:t>
              </a:r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]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机能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3027" name="文本框 21"/>
            <p:cNvSpPr txBox="1"/>
            <p:nvPr/>
          </p:nvSpPr>
          <p:spPr>
            <a:xfrm>
              <a:off x="4072970" y="5525283"/>
              <a:ext cx="3213590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动机是个体行为发生的</a:t>
              </a:r>
              <a:r>
                <a:rPr lang="zh-CN" altLang="en-US" sz="24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直接动因</a:t>
              </a:r>
              <a:endParaRPr lang="zh-CN" altLang="en-US" sz="24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028" name="文本框 22"/>
            <p:cNvSpPr txBox="1"/>
            <p:nvPr/>
          </p:nvSpPr>
          <p:spPr>
            <a:xfrm>
              <a:off x="4072970" y="4215886"/>
              <a:ext cx="5898231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D0D0D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微软雅黑" panose="020B0503020204020204" pitchFamily="34" charset="-122"/>
                </a:rPr>
                <a:t>动机能指导人们作出相应选择，使得行为朝着既定方向、预期目标前进</a:t>
              </a:r>
              <a:endParaRPr lang="zh-CN" altLang="en-US" sz="24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029" name="文本框 23"/>
            <p:cNvSpPr txBox="1"/>
            <p:nvPr/>
          </p:nvSpPr>
          <p:spPr>
            <a:xfrm>
              <a:off x="4073321" y="4865054"/>
              <a:ext cx="5876290" cy="460377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p>
              <a:pPr indent="0">
                <a:buFont typeface="+mj-lt"/>
                <a:buNone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行为结果的好坏，会驱使动机重复出现或不再出现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14605" y="-26670"/>
            <a:ext cx="31286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2.1.3.1动机的三种机能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2.1.3 </a:t>
            </a:r>
            <a:r>
              <a:rPr lang="zh-CN" altLang="en-US" dirty="0">
                <a:sym typeface="+mn-ea"/>
              </a:rPr>
              <a:t>动机与行为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3010" name="组合 4"/>
          <p:cNvGrpSpPr/>
          <p:nvPr/>
        </p:nvGrpSpPr>
        <p:grpSpPr>
          <a:xfrm>
            <a:off x="7820025" y="65405"/>
            <a:ext cx="4346575" cy="1447165"/>
            <a:chOff x="366991" y="2708191"/>
            <a:chExt cx="5278076" cy="2090420"/>
          </a:xfrm>
        </p:grpSpPr>
        <p:sp>
          <p:nvSpPr>
            <p:cNvPr id="8" name="圆角矩形 7"/>
            <p:cNvSpPr/>
            <p:nvPr/>
          </p:nvSpPr>
          <p:spPr>
            <a:xfrm>
              <a:off x="366991" y="3501615"/>
              <a:ext cx="2252339" cy="5393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需要、动机与行为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3012" name="组合 5"/>
            <p:cNvGrpSpPr/>
            <p:nvPr/>
          </p:nvGrpSpPr>
          <p:grpSpPr>
            <a:xfrm>
              <a:off x="2649369" y="2708191"/>
              <a:ext cx="2995698" cy="2090420"/>
              <a:chOff x="5923150" y="1085215"/>
              <a:chExt cx="3526920" cy="2090420"/>
            </a:xfrm>
          </p:grpSpPr>
          <p:cxnSp>
            <p:nvCxnSpPr>
              <p:cNvPr id="43013" name="直接箭头连接符 33"/>
              <p:cNvCxnSpPr/>
              <p:nvPr/>
            </p:nvCxnSpPr>
            <p:spPr>
              <a:xfrm rot="-5400000">
                <a:off x="6314497" y="1693528"/>
                <a:ext cx="0" cy="34206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20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537" y="2093125"/>
                <a:ext cx="1761858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43015" name="直接箭头连接符 33"/>
              <p:cNvCxnSpPr/>
              <p:nvPr/>
            </p:nvCxnSpPr>
            <p:spPr>
              <a:xfrm rot="-5400000">
                <a:off x="6314497" y="2823301"/>
                <a:ext cx="0" cy="30467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43016" name="直接箭头连接符 25"/>
              <p:cNvCxnSpPr/>
              <p:nvPr/>
            </p:nvCxnSpPr>
            <p:spPr>
              <a:xfrm rot="-5400000">
                <a:off x="6315432" y="2254128"/>
                <a:ext cx="0" cy="30654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922902" y="2148679"/>
                <a:ext cx="25981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圆角矩形 21"/>
              <p:cNvSpPr/>
              <p:nvPr/>
            </p:nvSpPr>
            <p:spPr>
              <a:xfrm>
                <a:off x="6466836" y="1639168"/>
                <a:ext cx="2981365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需要与动机的区别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0" name="圆角矩形 23"/>
              <p:cNvSpPr/>
              <p:nvPr/>
            </p:nvSpPr>
            <p:spPr>
              <a:xfrm>
                <a:off x="6466836" y="2194709"/>
                <a:ext cx="2983234" cy="4015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需要的特点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1" name="圆角矩形 24"/>
              <p:cNvSpPr/>
              <p:nvPr/>
            </p:nvSpPr>
            <p:spPr>
              <a:xfrm>
                <a:off x="6466836" y="2775646"/>
                <a:ext cx="2979495" cy="3999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动机的三种机能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32" name="圆角矩形 1"/>
              <p:cNvSpPr/>
              <p:nvPr/>
            </p:nvSpPr>
            <p:spPr>
              <a:xfrm>
                <a:off x="6466836" y="1085215"/>
                <a:ext cx="2979495" cy="39998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需要与动机的概念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43022" name="直接箭头连接符 33"/>
              <p:cNvCxnSpPr/>
              <p:nvPr/>
            </p:nvCxnSpPr>
            <p:spPr>
              <a:xfrm rot="-5400000">
                <a:off x="6314497" y="1071187"/>
                <a:ext cx="0" cy="42804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1341755" y="1372870"/>
            <a:ext cx="98672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动机与行为的关系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「总而言之：很复杂」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（1）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同一动机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引发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多种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不同的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（2）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同一行为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源自不同的动机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（3）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一种行为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可能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由多种动机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所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引发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（4）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合理的动机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可能会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引起不合理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甚至错误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      （5）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错误的动机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有时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会被外表积极的行为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所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掩饰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5" y="21590"/>
            <a:ext cx="33159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2.1.3.2动机与行为的关系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2.2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价值观、态度与行为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48130" name="组合 4"/>
          <p:cNvGrpSpPr/>
          <p:nvPr/>
        </p:nvGrpSpPr>
        <p:grpSpPr>
          <a:xfrm>
            <a:off x="0" y="1054100"/>
            <a:ext cx="6400800" cy="4406900"/>
            <a:chOff x="1178349" y="695602"/>
            <a:chExt cx="6401031" cy="4406995"/>
          </a:xfrm>
        </p:grpSpPr>
        <p:grpSp>
          <p:nvGrpSpPr>
            <p:cNvPr id="48131" name="组合 3"/>
            <p:cNvGrpSpPr/>
            <p:nvPr/>
          </p:nvGrpSpPr>
          <p:grpSpPr>
            <a:xfrm>
              <a:off x="1178349" y="695602"/>
              <a:ext cx="6401031" cy="4406995"/>
              <a:chOff x="1178350" y="695602"/>
              <a:chExt cx="7648850" cy="4406995"/>
            </a:xfrm>
          </p:grpSpPr>
          <p:grpSp>
            <p:nvGrpSpPr>
              <p:cNvPr id="48132" name="组合 8"/>
              <p:cNvGrpSpPr/>
              <p:nvPr/>
            </p:nvGrpSpPr>
            <p:grpSpPr>
              <a:xfrm>
                <a:off x="1178350" y="695602"/>
                <a:ext cx="7648850" cy="4406995"/>
                <a:chOff x="1819373" y="1035391"/>
                <a:chExt cx="7734300" cy="4119245"/>
              </a:xfrm>
            </p:grpSpPr>
            <p:cxnSp>
              <p:nvCxnSpPr>
                <p:cNvPr id="7" name="曲线连接符 6"/>
                <p:cNvCxnSpPr>
                  <a:stCxn id="27" idx="3"/>
                  <a:endCxn id="8" idx="1"/>
                </p:cNvCxnSpPr>
                <p:nvPr/>
              </p:nvCxnSpPr>
              <p:spPr>
                <a:xfrm flipV="1">
                  <a:off x="4412819" y="1287650"/>
                  <a:ext cx="748109" cy="2243623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34" name="组合 13"/>
                <p:cNvGrpSpPr/>
                <p:nvPr/>
              </p:nvGrpSpPr>
              <p:grpSpPr>
                <a:xfrm>
                  <a:off x="1819373" y="1035391"/>
                  <a:ext cx="7734300" cy="4119245"/>
                  <a:chOff x="1297" y="1610"/>
                  <a:chExt cx="12180" cy="6487"/>
                </a:xfrm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1297" y="4982"/>
                    <a:ext cx="4084" cy="1115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/>
                    <a:r>
                      <a:rPr lang="zh-CN" altLang="en-US" sz="1400" spc="-4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第二章  </a:t>
                    </a:r>
                    <a:endParaRPr lang="zh-CN" altLang="en-US" sz="14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  <a:p>
                    <a:pPr lvl="0" algn="ctr"/>
                    <a:r>
                      <a:rPr lang="zh-CN" altLang="en-US" sz="1400" spc="-4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个性心理与行为</a:t>
                    </a:r>
                    <a:endParaRPr lang="zh-CN" altLang="en-US" sz="14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43" name="圆角矩形 42"/>
                  <p:cNvSpPr/>
                  <p:nvPr/>
                </p:nvSpPr>
                <p:spPr>
                  <a:xfrm>
                    <a:off x="6432" y="3800"/>
                    <a:ext cx="6918" cy="797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/>
                    <a:r>
                      <a:rPr lang="zh-CN" altLang="en-US" sz="1400" spc="-4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价值观、态度与行为</a:t>
                    </a:r>
                    <a:endParaRPr lang="zh-CN" altLang="en-US" sz="1400" spc="-4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8" name="圆角矩形 7"/>
                  <p:cNvSpPr/>
                  <p:nvPr/>
                </p:nvSpPr>
                <p:spPr>
                  <a:xfrm>
                    <a:off x="6559" y="1610"/>
                    <a:ext cx="6918" cy="797"/>
                  </a:xfrm>
                  <a:prstGeom prst="roundRect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需要、动机与行为</a:t>
                    </a:r>
                    <a:endPara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cxnSp>
                <p:nvCxnSpPr>
                  <p:cNvPr id="10" name="曲线连接符 9"/>
                  <p:cNvCxnSpPr>
                    <a:stCxn id="27" idx="3"/>
                    <a:endCxn id="43" idx="1"/>
                  </p:cNvCxnSpPr>
                  <p:nvPr/>
                </p:nvCxnSpPr>
                <p:spPr>
                  <a:xfrm flipV="1">
                    <a:off x="5381" y="4197"/>
                    <a:ext cx="1051" cy="1344"/>
                  </a:xfrm>
                  <a:prstGeom prst="curvedConnector3">
                    <a:avLst>
                      <a:gd name="adj1" fmla="val 50000"/>
                    </a:avLst>
                  </a:prstGeom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圆角矩形 11"/>
                  <p:cNvSpPr/>
                  <p:nvPr/>
                </p:nvSpPr>
                <p:spPr>
                  <a:xfrm>
                    <a:off x="6429" y="7389"/>
                    <a:ext cx="6918" cy="708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微软雅黑" panose="020B0503020204020204" pitchFamily="34" charset="-122"/>
                        <a:sym typeface="+mn-ea"/>
                      </a:rPr>
                      <a:t>组织承诺与组织公民行为</a:t>
                    </a:r>
                    <a:endParaRPr kumimoji="0" lang="zh-CN" altLang="en-US" sz="2000" b="0" i="0" u="none" strike="noStrike" kern="1200" cap="none" spc="-4" normalizeH="0" baseline="0" noProof="0" dirty="0">
                      <a:ln>
                        <a:noFill/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  <p:cxnSp>
                <p:nvCxnSpPr>
                  <p:cNvPr id="13" name="曲线连接符 12"/>
                  <p:cNvCxnSpPr>
                    <a:stCxn id="27" idx="3"/>
                    <a:endCxn id="12" idx="1"/>
                  </p:cNvCxnSpPr>
                  <p:nvPr/>
                </p:nvCxnSpPr>
                <p:spPr>
                  <a:xfrm>
                    <a:off x="5381" y="5541"/>
                    <a:ext cx="1048" cy="2204"/>
                  </a:xfrm>
                  <a:prstGeom prst="curvedConnector3">
                    <a:avLst>
                      <a:gd name="adj1" fmla="val 50000"/>
                    </a:avLst>
                  </a:prstGeom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圆角矩形 11"/>
              <p:cNvSpPr/>
              <p:nvPr/>
            </p:nvSpPr>
            <p:spPr>
              <a:xfrm>
                <a:off x="4401415" y="3078491"/>
                <a:ext cx="4344213" cy="47943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知觉与行为</a:t>
                </a:r>
                <a:endPara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23" name="曲线连接符 12"/>
              <p:cNvCxnSpPr>
                <a:stCxn id="27" idx="3"/>
                <a:endCxn id="22" idx="1"/>
              </p:cNvCxnSpPr>
              <p:nvPr/>
            </p:nvCxnSpPr>
            <p:spPr>
              <a:xfrm flipV="1">
                <a:off x="3743143" y="3318209"/>
                <a:ext cx="658272" cy="47626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11"/>
              <p:cNvSpPr/>
              <p:nvPr/>
            </p:nvSpPr>
            <p:spPr>
              <a:xfrm>
                <a:off x="4401415" y="3829395"/>
                <a:ext cx="4344213" cy="47943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-4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个性与行为</a:t>
                </a:r>
                <a:endPara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cxnSp>
          <p:nvCxnSpPr>
            <p:cNvPr id="25" name="曲线连接符 12"/>
            <p:cNvCxnSpPr>
              <a:stCxn id="27" idx="3"/>
              <a:endCxn id="24" idx="1"/>
            </p:cNvCxnSpPr>
            <p:nvPr/>
          </p:nvCxnSpPr>
          <p:spPr>
            <a:xfrm>
              <a:off x="3324726" y="3365835"/>
              <a:ext cx="550883" cy="70327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145" name="组合 5"/>
          <p:cNvGrpSpPr/>
          <p:nvPr/>
        </p:nvGrpSpPr>
        <p:grpSpPr>
          <a:xfrm>
            <a:off x="6400800" y="647700"/>
            <a:ext cx="2101850" cy="1185863"/>
            <a:chOff x="5679202" y="1085215"/>
            <a:chExt cx="3783492" cy="2088831"/>
          </a:xfrm>
        </p:grpSpPr>
        <p:cxnSp>
          <p:nvCxnSpPr>
            <p:cNvPr id="48146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5023" y="1695353"/>
              <a:ext cx="0" cy="340056"/>
            </a:xfrm>
            <a:prstGeom prst="straightConnector1">
              <a:avLst/>
            </a:prstGeom>
            <a:ln w="6350" cap="flat" cmpd="sng">
              <a:solidFill>
                <a:srgbClr val="BFBFBF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20" name="直接连接符 31"/>
            <p:cNvSpPr>
              <a:spLocks noChangeShapeType="1"/>
            </p:cNvSpPr>
            <p:nvPr/>
          </p:nvSpPr>
          <p:spPr bwMode="auto">
            <a:xfrm rot="16200000" flipV="1">
              <a:off x="5265561" y="2093278"/>
              <a:ext cx="1758869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8148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5021" y="2822625"/>
              <a:ext cx="0" cy="305765"/>
            </a:xfrm>
            <a:prstGeom prst="straightConnector1">
              <a:avLst/>
            </a:prstGeom>
            <a:ln w="6350" cap="flat" cmpd="sng">
              <a:solidFill>
                <a:srgbClr val="BFBFBF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48149" name="直接箭头连接符 25"/>
            <p:cNvCxnSpPr>
              <a:stCxn id="27" idx="3"/>
              <a:endCxn id="24" idx="1"/>
            </p:cNvCxnSpPr>
            <p:nvPr/>
          </p:nvCxnSpPr>
          <p:spPr>
            <a:xfrm rot="-5400000">
              <a:off x="6315021" y="2254979"/>
              <a:ext cx="0" cy="305765"/>
            </a:xfrm>
            <a:prstGeom prst="straightConnector1">
              <a:avLst/>
            </a:prstGeom>
            <a:ln w="6350" cap="flat" cmpd="sng">
              <a:solidFill>
                <a:srgbClr val="BFBFBF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28" name="直接连接符 27"/>
            <p:cNvCxnSpPr>
              <a:stCxn id="27" idx="3"/>
              <a:endCxn id="24" idx="1"/>
            </p:cNvCxnSpPr>
            <p:nvPr/>
          </p:nvCxnSpPr>
          <p:spPr>
            <a:xfrm>
              <a:off x="5679202" y="2198139"/>
              <a:ext cx="48293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1"/>
            <p:cNvSpPr/>
            <p:nvPr/>
          </p:nvSpPr>
          <p:spPr>
            <a:xfrm>
              <a:off x="6467906" y="1638881"/>
              <a:ext cx="2980501" cy="40266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需要与动机的区别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0" name="圆角矩形 23"/>
            <p:cNvSpPr/>
            <p:nvPr/>
          </p:nvSpPr>
          <p:spPr>
            <a:xfrm>
              <a:off x="6467906" y="2195344"/>
              <a:ext cx="2983358" cy="3998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需要的特点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1" name="圆角矩形 24"/>
            <p:cNvSpPr/>
            <p:nvPr/>
          </p:nvSpPr>
          <p:spPr>
            <a:xfrm>
              <a:off x="6485052" y="2774175"/>
              <a:ext cx="2977642" cy="399871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动机的三种机能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32" name="圆角矩形 1"/>
            <p:cNvSpPr/>
            <p:nvPr/>
          </p:nvSpPr>
          <p:spPr>
            <a:xfrm>
              <a:off x="6467906" y="1085215"/>
              <a:ext cx="2977642" cy="399871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需要与动机的概念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48155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3594" y="1069429"/>
              <a:ext cx="0" cy="428643"/>
            </a:xfrm>
            <a:prstGeom prst="straightConnector1">
              <a:avLst/>
            </a:prstGeom>
            <a:ln w="6350" cap="flat" cmpd="sng">
              <a:solidFill>
                <a:srgbClr val="BFBFBF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  <p:grpSp>
        <p:nvGrpSpPr>
          <p:cNvPr id="48156" name="组合 33"/>
          <p:cNvGrpSpPr/>
          <p:nvPr/>
        </p:nvGrpSpPr>
        <p:grpSpPr>
          <a:xfrm>
            <a:off x="6332538" y="2009775"/>
            <a:ext cx="3276600" cy="1584325"/>
            <a:chOff x="5924888" y="1085215"/>
            <a:chExt cx="3525182" cy="2090420"/>
          </a:xfrm>
        </p:grpSpPr>
        <p:cxnSp>
          <p:nvCxnSpPr>
            <p:cNvPr id="48157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4296" y="1693615"/>
              <a:ext cx="0" cy="341587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36" name="直接连接符 31"/>
            <p:cNvSpPr>
              <a:spLocks noChangeShapeType="1"/>
            </p:cNvSpPr>
            <p:nvPr/>
          </p:nvSpPr>
          <p:spPr bwMode="auto">
            <a:xfrm rot="16200000" flipV="1">
              <a:off x="5262721" y="2093770"/>
              <a:ext cx="1761566" cy="0"/>
            </a:xfrm>
            <a:prstGeom prst="lin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8159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5150" y="2821690"/>
              <a:ext cx="0" cy="305721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48160" name="直接箭头连接符 37"/>
            <p:cNvCxnSpPr>
              <a:stCxn id="27" idx="3"/>
              <a:endCxn id="24" idx="1"/>
            </p:cNvCxnSpPr>
            <p:nvPr/>
          </p:nvCxnSpPr>
          <p:spPr>
            <a:xfrm rot="-5400000">
              <a:off x="6315150" y="2254052"/>
              <a:ext cx="0" cy="305721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9" name="直接连接符 38"/>
            <p:cNvCxnSpPr>
              <a:stCxn id="27" idx="3"/>
              <a:endCxn id="24" idx="1"/>
            </p:cNvCxnSpPr>
            <p:nvPr/>
          </p:nvCxnSpPr>
          <p:spPr>
            <a:xfrm>
              <a:off x="5924888" y="2174412"/>
              <a:ext cx="261314" cy="0"/>
            </a:xfrm>
            <a:prstGeom prst="lin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21"/>
            <p:cNvSpPr/>
            <p:nvPr/>
          </p:nvSpPr>
          <p:spPr>
            <a:xfrm>
              <a:off x="6468012" y="1640287"/>
              <a:ext cx="2980350" cy="40007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态度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41" name="圆角矩形 23"/>
            <p:cNvSpPr/>
            <p:nvPr/>
          </p:nvSpPr>
          <p:spPr>
            <a:xfrm>
              <a:off x="6468012" y="2195358"/>
              <a:ext cx="2982058" cy="40007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工作满意度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42" name="圆角矩形 24"/>
            <p:cNvSpPr/>
            <p:nvPr/>
          </p:nvSpPr>
          <p:spPr>
            <a:xfrm>
              <a:off x="6468012" y="2775565"/>
              <a:ext cx="2976934" cy="40007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工作满意度的影响因素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sp>
          <p:nvSpPr>
            <p:cNvPr id="44" name="圆角矩形 1"/>
            <p:cNvSpPr/>
            <p:nvPr/>
          </p:nvSpPr>
          <p:spPr>
            <a:xfrm>
              <a:off x="6468012" y="1085215"/>
              <a:ext cx="2978642" cy="400071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rPr>
                <a:t>价值观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endParaRPr>
            </a:p>
          </p:txBody>
        </p:sp>
        <p:cxnSp>
          <p:nvCxnSpPr>
            <p:cNvPr id="48166" name="直接箭头连接符 33"/>
            <p:cNvCxnSpPr>
              <a:stCxn id="27" idx="3"/>
              <a:endCxn id="24" idx="1"/>
            </p:cNvCxnSpPr>
            <p:nvPr/>
          </p:nvCxnSpPr>
          <p:spPr>
            <a:xfrm rot="-5400000">
              <a:off x="6315150" y="1069856"/>
              <a:ext cx="0" cy="428693"/>
            </a:xfrm>
            <a:prstGeom prst="straightConnector1">
              <a:avLst/>
            </a:prstGeom>
            <a:ln w="6350" cap="flat" cmpd="sng">
              <a:solidFill>
                <a:srgbClr val="0D0D0D"/>
              </a:solidFill>
              <a:prstDash val="solid"/>
              <a:bevel/>
              <a:headEnd type="none" w="med" len="med"/>
              <a:tailEnd type="arrow" w="med" len="med"/>
            </a:ln>
          </p:spPr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154" name="组合 1"/>
          <p:cNvGrpSpPr/>
          <p:nvPr/>
        </p:nvGrpSpPr>
        <p:grpSpPr>
          <a:xfrm>
            <a:off x="7863205" y="42545"/>
            <a:ext cx="4314190" cy="1584325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7474"/>
              <a:ext cx="2646056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9156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49157" name="直接箭头连接符 33"/>
              <p:cNvCxnSpPr/>
              <p:nvPr/>
            </p:nvCxnSpPr>
            <p:spPr>
              <a:xfrm rot="-5400000">
                <a:off x="6314499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49159" name="直接箭头连接符 33"/>
              <p:cNvCxnSpPr/>
              <p:nvPr/>
            </p:nvCxnSpPr>
            <p:spPr>
              <a:xfrm rot="-5400000">
                <a:off x="6315353" y="282170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49160" name="直接箭头连接符 37"/>
              <p:cNvCxnSpPr/>
              <p:nvPr/>
            </p:nvCxnSpPr>
            <p:spPr>
              <a:xfrm rot="-5400000">
                <a:off x="6315353" y="225406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174412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640286"/>
                <a:ext cx="2980157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5358"/>
                <a:ext cx="2981865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5" y="2775564"/>
                <a:ext cx="2976741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5" y="1085215"/>
                <a:ext cx="2978449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49166" name="直接箭头连接符 33"/>
              <p:cNvCxnSpPr/>
              <p:nvPr/>
            </p:nvCxnSpPr>
            <p:spPr>
              <a:xfrm rot="-5400000">
                <a:off x="6315353" y="1069868"/>
                <a:ext cx="0" cy="4286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grpSp>
        <p:nvGrpSpPr>
          <p:cNvPr id="2" name="组合 1"/>
          <p:cNvGrpSpPr/>
          <p:nvPr/>
        </p:nvGrpSpPr>
        <p:grpSpPr>
          <a:xfrm>
            <a:off x="1378585" y="1898650"/>
            <a:ext cx="8791575" cy="3580765"/>
            <a:chOff x="4835" y="5936"/>
            <a:chExt cx="13845" cy="5639"/>
          </a:xfrm>
        </p:grpSpPr>
        <p:sp>
          <p:nvSpPr>
            <p:cNvPr id="49167" name="文本框 45"/>
            <p:cNvSpPr txBox="1"/>
            <p:nvPr/>
          </p:nvSpPr>
          <p:spPr>
            <a:xfrm>
              <a:off x="4835" y="5936"/>
              <a:ext cx="12300" cy="1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t">
              <a:spAutoFit/>
            </a:bodyPr>
            <a:p>
              <a:pPr indent="0">
                <a:lnSpc>
                  <a:spcPct val="150000"/>
                </a:lnSpc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态度：</a:t>
              </a:r>
              <a:endPara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  <a:p>
              <a:pPr indent="0">
                <a:lnSpc>
                  <a:spcPct val="150000"/>
                </a:lnSpc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是指一个人对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个体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或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某一对象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所持有的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评价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和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行为趋向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。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9168" name="文本框 46"/>
            <p:cNvSpPr txBox="1"/>
            <p:nvPr/>
          </p:nvSpPr>
          <p:spPr>
            <a:xfrm>
              <a:off x="4835" y="9105"/>
              <a:ext cx="13845" cy="24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anchor="t">
              <a:spAutoFit/>
            </a:bodyPr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价值观：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indent="0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是指一个人对周围客观事物的意义、重要性的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总评价</a:t>
              </a:r>
              <a:r>
                <a:rPr lang="zh-CN" altLang="en-US" sz="2400" dirty="0">
                  <a:solidFill>
                    <a:srgbClr val="2626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和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总看法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，是一个人基本的信念和判断。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9169" name="矩形 47"/>
            <p:cNvSpPr/>
            <p:nvPr/>
          </p:nvSpPr>
          <p:spPr>
            <a:xfrm>
              <a:off x="6131" y="6203"/>
              <a:ext cx="26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/>
              <a:r>
                <a:rPr lang="zh-CN" altLang="en-US" dirty="0">
                  <a:latin typeface="Verdana" panose="020B0604030504040204" charset="0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solidFill>
                    <a:srgbClr val="FF000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选择</a:t>
              </a:r>
              <a:r>
                <a:rPr lang="zh-CN" altLang="en-US" dirty="0">
                  <a:latin typeface="Verdana" panose="020B0604030504040204" charset="0"/>
                  <a:ea typeface="微软雅黑" panose="020B0503020204020204" pitchFamily="34" charset="-122"/>
                </a:rPr>
                <a:t>】</a:t>
              </a:r>
              <a:r>
                <a:rPr lang="en-US" altLang="zh-CN" dirty="0">
                  <a:solidFill>
                    <a:srgbClr val="FF0000"/>
                  </a:solidFill>
                  <a:latin typeface="Verdana" panose="020B0604030504040204" charset="0"/>
                  <a:ea typeface="微软雅黑" panose="020B0503020204020204" pitchFamily="34" charset="-122"/>
                  <a:sym typeface="+mn-ea"/>
                </a:rPr>
                <a:t>★★★</a:t>
              </a:r>
              <a:endPara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9170" name="矩形 48"/>
            <p:cNvSpPr/>
            <p:nvPr/>
          </p:nvSpPr>
          <p:spPr>
            <a:xfrm>
              <a:off x="6892" y="9201"/>
              <a:ext cx="26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/>
              <a:r>
                <a:rPr lang="zh-CN" altLang="en-US" dirty="0">
                  <a:latin typeface="Verdana" panose="020B0604030504040204" charset="0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solidFill>
                    <a:srgbClr val="FF000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选择</a:t>
              </a:r>
              <a:r>
                <a:rPr lang="zh-CN" altLang="en-US" dirty="0">
                  <a:latin typeface="Verdana" panose="020B0604030504040204" charset="0"/>
                  <a:ea typeface="微软雅黑" panose="020B0503020204020204" pitchFamily="34" charset="-122"/>
                </a:rPr>
                <a:t>】</a:t>
              </a:r>
              <a:r>
                <a:rPr lang="en-US" altLang="zh-CN" dirty="0">
                  <a:solidFill>
                    <a:srgbClr val="FF0000"/>
                  </a:solidFill>
                  <a:latin typeface="Verdana" panose="020B0604030504040204" charset="0"/>
                  <a:ea typeface="微软雅黑" panose="020B0503020204020204" pitchFamily="34" charset="-122"/>
                  <a:sym typeface="+mn-ea"/>
                </a:rPr>
                <a:t>★★★</a:t>
              </a:r>
              <a:endPara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8129" name="文本占位符 2"/>
          <p:cNvSpPr>
            <a:spLocks noGrp="1"/>
          </p:cNvSpPr>
          <p:nvPr/>
        </p:nvSpPr>
        <p:spPr>
          <a:xfrm>
            <a:off x="1026795" y="227965"/>
            <a:ext cx="6973888" cy="8159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2.2.1  </a:t>
            </a: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价值观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65" y="889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sym typeface="+mn-ea"/>
              </a:rPr>
              <a:t>2.2.2.1态度的概念</a:t>
            </a:r>
            <a:endParaRPr lang="zh-CN" altLang="en-US" sz="10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0178" name="组合 1"/>
          <p:cNvGrpSpPr/>
          <p:nvPr/>
        </p:nvGrpSpPr>
        <p:grpSpPr>
          <a:xfrm>
            <a:off x="0" y="2636838"/>
            <a:ext cx="5922963" cy="1584325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7474"/>
              <a:ext cx="2646056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0180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0181" name="直接箭头连接符 33"/>
              <p:cNvCxnSpPr/>
              <p:nvPr/>
            </p:nvCxnSpPr>
            <p:spPr>
              <a:xfrm rot="-5400000">
                <a:off x="6314499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0183" name="直接箭头连接符 33"/>
              <p:cNvCxnSpPr/>
              <p:nvPr/>
            </p:nvCxnSpPr>
            <p:spPr>
              <a:xfrm rot="-5400000">
                <a:off x="6315353" y="282170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0184" name="直接箭头连接符 37"/>
              <p:cNvCxnSpPr/>
              <p:nvPr/>
            </p:nvCxnSpPr>
            <p:spPr>
              <a:xfrm rot="-5400000">
                <a:off x="6315353" y="225406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174412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4789" y="1703124"/>
                <a:ext cx="2980157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[    ]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5358"/>
                <a:ext cx="2981865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5" y="2775564"/>
                <a:ext cx="2976741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5" y="1085215"/>
                <a:ext cx="2978449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[    ]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50190" name="直接箭头连接符 33"/>
              <p:cNvCxnSpPr/>
              <p:nvPr/>
            </p:nvCxnSpPr>
            <p:spPr>
              <a:xfrm rot="-5400000">
                <a:off x="6315353" y="1069868"/>
                <a:ext cx="0" cy="4286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4" name="矩形 3"/>
          <p:cNvSpPr/>
          <p:nvPr/>
        </p:nvSpPr>
        <p:spPr>
          <a:xfrm>
            <a:off x="6096000" y="3067050"/>
            <a:ext cx="374777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对个体或某一对象所持有的评价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603500"/>
            <a:ext cx="40024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对周围客观事物的总评价和总看法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202" name="组合 1"/>
          <p:cNvGrpSpPr/>
          <p:nvPr/>
        </p:nvGrpSpPr>
        <p:grpSpPr>
          <a:xfrm>
            <a:off x="81279" y="2636838"/>
            <a:ext cx="5841684" cy="1584325"/>
            <a:chOff x="3767610" y="2009545"/>
            <a:chExt cx="584100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767610" y="2617157"/>
              <a:ext cx="2565103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200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价值观、态度与行为</a:t>
              </a:r>
              <a:endParaRPr lang="en-US" altLang="zh-CN" sz="20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pSp>
          <p:nvGrpSpPr>
            <p:cNvPr id="51204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1205" name="直接箭头连接符 33"/>
              <p:cNvCxnSpPr/>
              <p:nvPr/>
            </p:nvCxnSpPr>
            <p:spPr>
              <a:xfrm rot="-5400000">
                <a:off x="6314499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1207" name="直接箭头连接符 33"/>
              <p:cNvCxnSpPr/>
              <p:nvPr/>
            </p:nvCxnSpPr>
            <p:spPr>
              <a:xfrm rot="-5400000">
                <a:off x="6315353" y="282170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1208" name="直接箭头连接符 37"/>
              <p:cNvCxnSpPr/>
              <p:nvPr/>
            </p:nvCxnSpPr>
            <p:spPr>
              <a:xfrm rot="-5400000">
                <a:off x="6315353" y="225406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174412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703124"/>
                <a:ext cx="2978449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en-US" altLang="zh-CN" sz="200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态度</a:t>
                </a:r>
                <a:endParaRPr lang="en-US" altLang="zh-CN" sz="200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5358"/>
                <a:ext cx="2981865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5" y="2775564"/>
                <a:ext cx="2976741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5" y="1085215"/>
                <a:ext cx="2978449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en-US" altLang="zh-CN" sz="200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价值观</a:t>
                </a:r>
                <a:endParaRPr lang="en-US" altLang="zh-CN" sz="200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51214" name="直接箭头连接符 33"/>
              <p:cNvCxnSpPr>
                <a:endCxn id="44" idx="1"/>
              </p:cNvCxnSpPr>
              <p:nvPr/>
            </p:nvCxnSpPr>
            <p:spPr>
              <a:xfrm>
                <a:off x="6101022" y="1284202"/>
                <a:ext cx="367183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4" name="矩形 3"/>
          <p:cNvSpPr/>
          <p:nvPr/>
        </p:nvSpPr>
        <p:spPr>
          <a:xfrm>
            <a:off x="6096000" y="3079750"/>
            <a:ext cx="374777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对个体或某一对象所持有的评价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622550"/>
            <a:ext cx="40024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对周围客观事物的总评价和总看法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  <a:noFill/>
          <a:ln>
            <a:noFill/>
          </a:ln>
        </p:spPr>
        <p:txBody>
          <a:bodyPr lIns="91440" tIns="45720" rIns="91440" bIns="45720" anchor="t"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人们对客观事物在满足主要需要的有用性、重要性、有效性的总评价和看法是（ ）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A:世界观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B:人生观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C:价值观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D:态度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方正清刻本悦宋简体" panose="02000000000000000000" charset="-122"/>
                <a:ea typeface="方正清刻本悦宋简体" panose="02000000000000000000" charset="-122"/>
                <a:cs typeface="+mn-cs"/>
              </a:rPr>
              <a:t>真题再现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方正清刻本悦宋简体" panose="02000000000000000000" charset="-122"/>
              <a:ea typeface="方正清刻本悦宋简体" panose="020000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  <a:noFill/>
          <a:ln>
            <a:noFill/>
          </a:ln>
        </p:spPr>
        <p:txBody>
          <a:bodyPr lIns="91440" tIns="45720" rIns="91440" bIns="45720" anchor="t"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人们对客观事物在满足主要需要的有用性、重要性、有效性的总评价和看法是（ ）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A:世界观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B:人生观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C:价值观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D:态度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答案：C</a:t>
            </a:r>
            <a:endParaRPr lang="zh-CN" alt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377825"/>
            <a:ext cx="10972800" cy="85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真题再现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5343525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ym typeface="+mn-ea"/>
              </a:rPr>
              <a:t>华生的行为主义理论的主要内容有（）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A.</a:t>
            </a:r>
            <a:r>
              <a:rPr lang="zh-CN" altLang="en-US" sz="2000" dirty="0">
                <a:sym typeface="+mn-ea"/>
              </a:rPr>
              <a:t>学习是建立条件反射的过程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B.</a:t>
            </a:r>
            <a:r>
              <a:rPr lang="zh-CN" altLang="en-US" sz="2000" dirty="0">
                <a:sym typeface="+mn-ea"/>
              </a:rPr>
              <a:t>心理学研究的是可以测量的刺激和反应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C.</a:t>
            </a:r>
            <a:r>
              <a:rPr lang="zh-CN" altLang="en-US" sz="2000" dirty="0">
                <a:sym typeface="+mn-ea"/>
              </a:rPr>
              <a:t>行为源于后天学习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D.</a:t>
            </a:r>
            <a:r>
              <a:rPr lang="zh-CN" altLang="en-US" sz="2000" dirty="0">
                <a:sym typeface="+mn-ea"/>
              </a:rPr>
              <a:t>刺激影响行为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ym typeface="+mn-ea"/>
              </a:rPr>
              <a:t>E.</a:t>
            </a:r>
            <a:r>
              <a:rPr lang="zh-CN" altLang="en-US" sz="2000" dirty="0">
                <a:sym typeface="+mn-ea"/>
              </a:rPr>
              <a:t>行为源于遗传作用</a:t>
            </a:r>
            <a:endParaRPr lang="zh-CN" altLang="en-US" sz="20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ym typeface="+mn-ea"/>
              </a:rPr>
              <a:t>【答案】</a:t>
            </a:r>
            <a:r>
              <a:rPr lang="en-US" altLang="zh-CN" sz="2000" dirty="0">
                <a:sym typeface="+mn-ea"/>
              </a:rPr>
              <a:t>ABCD</a:t>
            </a:r>
            <a:endParaRPr lang="en-US" altLang="zh-CN" sz="2000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2175" y="377825"/>
            <a:ext cx="10972800" cy="854075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真题再现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4287" name="矩形 5"/>
          <p:cNvSpPr/>
          <p:nvPr/>
        </p:nvSpPr>
        <p:spPr>
          <a:xfrm>
            <a:off x="2243455" y="2060575"/>
            <a:ext cx="2926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价值观对组织的作用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289" name="组合 10"/>
          <p:cNvGrpSpPr/>
          <p:nvPr/>
        </p:nvGrpSpPr>
        <p:grpSpPr>
          <a:xfrm>
            <a:off x="2243455" y="2977515"/>
            <a:ext cx="3055620" cy="2042160"/>
            <a:chOff x="7000052" y="3520841"/>
            <a:chExt cx="2330065" cy="2042312"/>
          </a:xfrm>
        </p:grpSpPr>
        <p:grpSp>
          <p:nvGrpSpPr>
            <p:cNvPr id="54290" name="组合 9"/>
            <p:cNvGrpSpPr/>
            <p:nvPr/>
          </p:nvGrpSpPr>
          <p:grpSpPr>
            <a:xfrm>
              <a:off x="7149212" y="4063729"/>
              <a:ext cx="673022" cy="1499424"/>
              <a:chOff x="6989652" y="3546950"/>
              <a:chExt cx="673022" cy="180107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989704" y="3546950"/>
                <a:ext cx="669632" cy="42709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研究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993042" y="4291331"/>
                <a:ext cx="669632" cy="42709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了解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989652" y="4920933"/>
                <a:ext cx="669632" cy="42709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改变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2" name="箭头: 下 31"/>
              <p:cNvSpPr/>
              <p:nvPr/>
            </p:nvSpPr>
            <p:spPr>
              <a:xfrm>
                <a:off x="7218787" y="3974418"/>
                <a:ext cx="117424" cy="202106"/>
              </a:xfrm>
              <a:prstGeom prst="down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箭头: 下 32"/>
              <p:cNvSpPr/>
              <p:nvPr/>
            </p:nvSpPr>
            <p:spPr>
              <a:xfrm>
                <a:off x="7218787" y="4718423"/>
                <a:ext cx="117424" cy="202106"/>
              </a:xfrm>
              <a:prstGeom prst="down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000052" y="3557032"/>
              <a:ext cx="974299" cy="426991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对员工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355818" y="3520841"/>
              <a:ext cx="974299" cy="426991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对领导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355502" y="3988150"/>
              <a:ext cx="669632" cy="27460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决策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箭头: 下 11"/>
          <p:cNvSpPr/>
          <p:nvPr/>
        </p:nvSpPr>
        <p:spPr>
          <a:xfrm rot="1911666">
            <a:off x="2854960" y="2643188"/>
            <a:ext cx="160338" cy="24923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箭头: 下 48"/>
          <p:cNvSpPr/>
          <p:nvPr/>
        </p:nvSpPr>
        <p:spPr>
          <a:xfrm rot="19281179">
            <a:off x="4164965" y="2632075"/>
            <a:ext cx="184150" cy="27146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77810" y="-5715"/>
            <a:ext cx="4297045" cy="1584325"/>
            <a:chOff x="3686340" y="2009545"/>
            <a:chExt cx="5922277" cy="1584109"/>
          </a:xfrm>
        </p:grpSpPr>
        <p:sp>
          <p:nvSpPr>
            <p:cNvPr id="3" name="圆角矩形 2"/>
            <p:cNvSpPr/>
            <p:nvPr/>
          </p:nvSpPr>
          <p:spPr>
            <a:xfrm>
              <a:off x="3686340" y="2617474"/>
              <a:ext cx="2646056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" name="直接箭头连接符 33"/>
              <p:cNvCxnSpPr/>
              <p:nvPr/>
            </p:nvCxnSpPr>
            <p:spPr>
              <a:xfrm rot="-5400000">
                <a:off x="6314499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8" name="直接箭头连接符 33"/>
              <p:cNvCxnSpPr/>
              <p:nvPr/>
            </p:nvCxnSpPr>
            <p:spPr>
              <a:xfrm rot="-5400000">
                <a:off x="6315353" y="282170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9" name="直接箭头连接符 37"/>
              <p:cNvCxnSpPr/>
              <p:nvPr/>
            </p:nvCxnSpPr>
            <p:spPr>
              <a:xfrm rot="-5400000">
                <a:off x="6315353" y="2254060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25116" y="2174412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圆角矩形 21"/>
              <p:cNvSpPr/>
              <p:nvPr/>
            </p:nvSpPr>
            <p:spPr>
              <a:xfrm>
                <a:off x="6468205" y="1703124"/>
                <a:ext cx="2978449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3" name="圆角矩形 23"/>
              <p:cNvSpPr/>
              <p:nvPr/>
            </p:nvSpPr>
            <p:spPr>
              <a:xfrm>
                <a:off x="6468205" y="2195358"/>
                <a:ext cx="2981865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4" name="圆角矩形 24"/>
              <p:cNvSpPr/>
              <p:nvPr/>
            </p:nvSpPr>
            <p:spPr>
              <a:xfrm>
                <a:off x="6468205" y="2775564"/>
                <a:ext cx="2976741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5" name="圆角矩形 1"/>
              <p:cNvSpPr/>
              <p:nvPr/>
            </p:nvSpPr>
            <p:spPr>
              <a:xfrm>
                <a:off x="6468205" y="1085215"/>
                <a:ext cx="2978449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16" name="直接箭头连接符 33"/>
              <p:cNvCxnSpPr>
                <a:endCxn id="15" idx="1"/>
              </p:cNvCxnSpPr>
              <p:nvPr/>
            </p:nvCxnSpPr>
            <p:spPr>
              <a:xfrm>
                <a:off x="6101022" y="1284202"/>
                <a:ext cx="367183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7" name="文本框 6"/>
          <p:cNvSpPr txBox="1"/>
          <p:nvPr/>
        </p:nvSpPr>
        <p:spPr>
          <a:xfrm>
            <a:off x="635" y="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2.2.1.4价值观的作用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5299" name="组合 1"/>
          <p:cNvGrpSpPr/>
          <p:nvPr/>
        </p:nvGrpSpPr>
        <p:grpSpPr>
          <a:xfrm rot="0">
            <a:off x="7824470" y="31750"/>
            <a:ext cx="4328795" cy="1584325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7477"/>
              <a:ext cx="2646233" cy="3936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5301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5302" name="直接箭头连接符 33"/>
              <p:cNvCxnSpPr/>
              <p:nvPr/>
            </p:nvCxnSpPr>
            <p:spPr>
              <a:xfrm rot="-5400000">
                <a:off x="6314716" y="1693619"/>
                <a:ext cx="0" cy="341588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3140" y="2093771"/>
                <a:ext cx="1761563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5304" name="直接箭头连接符 33"/>
              <p:cNvCxnSpPr/>
              <p:nvPr/>
            </p:nvCxnSpPr>
            <p:spPr>
              <a:xfrm rot="-5400000">
                <a:off x="6315570" y="2821691"/>
                <a:ext cx="0" cy="30572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5305" name="直接箭头连接符 37"/>
              <p:cNvCxnSpPr/>
              <p:nvPr/>
            </p:nvCxnSpPr>
            <p:spPr>
              <a:xfrm rot="-5400000">
                <a:off x="6315570" y="2254053"/>
                <a:ext cx="0" cy="30572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305" y="2174414"/>
                <a:ext cx="261314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430" y="1703128"/>
                <a:ext cx="2978648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430" y="2195360"/>
                <a:ext cx="2982063" cy="40006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430" y="2775565"/>
                <a:ext cx="2976939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430" y="1085220"/>
                <a:ext cx="2978648" cy="40006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55311" name="直接箭头连接符 33"/>
              <p:cNvCxnSpPr>
                <a:endCxn id="44" idx="1"/>
              </p:cNvCxnSpPr>
              <p:nvPr/>
            </p:nvCxnSpPr>
            <p:spPr>
              <a:xfrm>
                <a:off x="6101223" y="1284207"/>
                <a:ext cx="367208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55314" name="文本框 19"/>
          <p:cNvSpPr txBox="1"/>
          <p:nvPr/>
        </p:nvSpPr>
        <p:spPr>
          <a:xfrm>
            <a:off x="925195" y="2001520"/>
            <a:ext cx="8004810" cy="3322955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价值观对组织的作用：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r>
              <a:rPr lang="en-US" altLang="zh-CN" sz="2000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★★★★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研究各个成员对组织认同程度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的核心衡量指标；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了解组织成员的态度及动机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的基础，管理者可在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此基础上对组织成员进行行为分析；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使个体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对那些不被其所在群体或组织接受的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信仰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endParaRPr lang="en-US" altLang="zh-CN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态度及行为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合理化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影响企业领导人的决策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行为。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5315" name="组合 20"/>
          <p:cNvGrpSpPr/>
          <p:nvPr/>
        </p:nvGrpSpPr>
        <p:grpSpPr>
          <a:xfrm>
            <a:off x="8930640" y="2275840"/>
            <a:ext cx="976313" cy="3241675"/>
            <a:chOff x="6997172" y="3557032"/>
            <a:chExt cx="976898" cy="3241938"/>
          </a:xfrm>
        </p:grpSpPr>
        <p:grpSp>
          <p:nvGrpSpPr>
            <p:cNvPr id="55316" name="组合 21"/>
            <p:cNvGrpSpPr/>
            <p:nvPr/>
          </p:nvGrpSpPr>
          <p:grpSpPr>
            <a:xfrm>
              <a:off x="7148901" y="3948098"/>
              <a:ext cx="676319" cy="1308962"/>
              <a:chOff x="6989341" y="3408057"/>
              <a:chExt cx="676319" cy="157229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996457" y="3407446"/>
                <a:ext cx="668738" cy="42717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研究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990103" y="4040578"/>
                <a:ext cx="668738" cy="42717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了解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990103" y="4553568"/>
                <a:ext cx="668738" cy="42717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12000">
                          <a:srgbClr val="DD9FAC"/>
                        </a:gs>
                        <a:gs pos="100000">
                          <a:srgbClr val="C0D9C6"/>
                        </a:gs>
                        <a:gs pos="100000">
                          <a:srgbClr val="034373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改变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9" name="箭头: 下 28"/>
              <p:cNvSpPr/>
              <p:nvPr/>
            </p:nvSpPr>
            <p:spPr>
              <a:xfrm>
                <a:off x="7266494" y="3859411"/>
                <a:ext cx="117545" cy="202145"/>
              </a:xfrm>
              <a:prstGeom prst="down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箭头: 下 29"/>
              <p:cNvSpPr/>
              <p:nvPr/>
            </p:nvSpPr>
            <p:spPr>
              <a:xfrm>
                <a:off x="7266494" y="4475379"/>
                <a:ext cx="117545" cy="202145"/>
              </a:xfrm>
              <a:prstGeom prst="down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7000349" y="3557032"/>
              <a:ext cx="973721" cy="42707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对员工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997172" y="6135341"/>
              <a:ext cx="973721" cy="42707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对领导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208437" y="6524311"/>
              <a:ext cx="670326" cy="274659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12000">
                        <a:srgbClr val="DD9FAC"/>
                      </a:gs>
                      <a:gs pos="100000">
                        <a:srgbClr val="C0D9C6"/>
                      </a:gs>
                      <a:gs pos="100000">
                        <a:srgbClr val="034373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决策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35" y="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2.2.1.4价值观的作用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6322" name="组合 1"/>
          <p:cNvGrpSpPr/>
          <p:nvPr/>
        </p:nvGrpSpPr>
        <p:grpSpPr>
          <a:xfrm>
            <a:off x="6276658" y="20320"/>
            <a:ext cx="5922962" cy="1584325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7475"/>
              <a:ext cx="2646056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6324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6325" name="直接箭头连接符 33"/>
              <p:cNvCxnSpPr/>
              <p:nvPr/>
            </p:nvCxnSpPr>
            <p:spPr>
              <a:xfrm rot="-5400000">
                <a:off x="6314498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3" y="2093770"/>
                <a:ext cx="1761566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6327" name="直接箭头连接符 33"/>
              <p:cNvCxnSpPr/>
              <p:nvPr/>
            </p:nvCxnSpPr>
            <p:spPr>
              <a:xfrm rot="-5400000">
                <a:off x="6315352" y="2821701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6328" name="直接箭头连接符 37"/>
              <p:cNvCxnSpPr/>
              <p:nvPr/>
            </p:nvCxnSpPr>
            <p:spPr>
              <a:xfrm rot="-5400000">
                <a:off x="6315352" y="2254063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5" y="2174412"/>
                <a:ext cx="261298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4" y="1703125"/>
                <a:ext cx="2978450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4" y="2195358"/>
                <a:ext cx="2981866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4" y="2775565"/>
                <a:ext cx="29767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4" y="1085215"/>
                <a:ext cx="2978450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价值观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6334" name="直接箭头连接符 33"/>
              <p:cNvCxnSpPr>
                <a:endCxn id="44" idx="1"/>
              </p:cNvCxnSpPr>
              <p:nvPr/>
            </p:nvCxnSpPr>
            <p:spPr>
              <a:xfrm>
                <a:off x="6101022" y="1284204"/>
                <a:ext cx="367182" cy="2094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5" name="矩形 4"/>
          <p:cNvSpPr/>
          <p:nvPr/>
        </p:nvSpPr>
        <p:spPr>
          <a:xfrm>
            <a:off x="2892425" y="1604645"/>
            <a:ext cx="59112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价值观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是对周围客观事物的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【   】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和总看法</a:t>
            </a:r>
            <a:endParaRPr kumimoji="0" lang="zh-CN" altLang="en-US" sz="24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56338" name="文本框 49"/>
          <p:cNvSpPr txBox="1"/>
          <p:nvPr/>
        </p:nvSpPr>
        <p:spPr>
          <a:xfrm>
            <a:off x="2084705" y="2581910"/>
            <a:ext cx="8181975" cy="3322955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价值观对组织的作用：</a:t>
            </a:r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【简答】</a:t>
            </a:r>
            <a:r>
              <a:rPr lang="en-US" altLang="zh-CN" sz="2000" dirty="0">
                <a:solidFill>
                  <a:srgbClr val="0D0D0D"/>
                </a:solidFill>
                <a:latin typeface="Verdana" panose="020B060403050404020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★★★★</a:t>
            </a:r>
            <a:endParaRPr lang="en-US" altLang="zh-CN" sz="2000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en-US" altLang="zh-CN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    ]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各个成员对组织</a:t>
            </a:r>
            <a:r>
              <a:rPr lang="en-US" altLang="zh-CN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   ]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的核心衡量指标； </a:t>
            </a:r>
            <a:endParaRPr lang="zh-CN" altLang="en-US" sz="2000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en-US" altLang="zh-CN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    ]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组织成员的态度及动机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的基础，管理者可在</a:t>
            </a:r>
            <a:endParaRPr lang="en-US" altLang="zh-CN" sz="2000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此基础上对组织成员进行行为分析； </a:t>
            </a:r>
            <a:endParaRPr lang="zh-CN" altLang="en-US" sz="2000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</a:t>
            </a:r>
            <a:r>
              <a:rPr lang="en-US" altLang="zh-CN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   ]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对那些不被其所在群体或组织接受的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信仰</a:t>
            </a:r>
            <a:r>
              <a:rPr lang="zh-CN" altLang="en-US" sz="2000" b="1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endParaRPr lang="en-US" altLang="zh-CN" sz="2000" b="1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态度及行为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合理化</a:t>
            </a:r>
            <a:r>
              <a:rPr lang="zh-CN" altLang="en-US" sz="2000" b="1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影响企业领导人的</a:t>
            </a:r>
            <a:r>
              <a:rPr lang="en-US" altLang="zh-CN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   ]</a:t>
            </a:r>
            <a:r>
              <a:rPr lang="zh-CN" altLang="en-US" sz="2000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行为。</a:t>
            </a:r>
            <a:r>
              <a:rPr lang="zh-CN" altLang="en-US" sz="2000" b="1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b="1" dirty="0">
              <a:solidFill>
                <a:srgbClr val="0D0D0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" y="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2.2.1.4价值观的作用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algn="l" fontAlgn="base"/>
            <a:r>
              <a:rPr lang="en-US" altLang="zh-CN" dirty="0">
                <a:sym typeface="+mn-ea"/>
              </a:rPr>
              <a:t>2.2.1  </a:t>
            </a:r>
            <a:r>
              <a:rPr lang="zh-CN" altLang="en-US" dirty="0">
                <a:sym typeface="+mn-ea"/>
              </a:rPr>
              <a:t>价值观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7346" name="组合 1"/>
          <p:cNvGrpSpPr/>
          <p:nvPr/>
        </p:nvGrpSpPr>
        <p:grpSpPr>
          <a:xfrm>
            <a:off x="173038" y="1492250"/>
            <a:ext cx="5922962" cy="1584325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7475"/>
              <a:ext cx="2646056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7348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7349" name="直接箭头连接符 33"/>
              <p:cNvCxnSpPr/>
              <p:nvPr/>
            </p:nvCxnSpPr>
            <p:spPr>
              <a:xfrm rot="-5400000">
                <a:off x="6314498" y="1693626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933" y="2093770"/>
                <a:ext cx="1761566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7351" name="直接箭头连接符 33"/>
              <p:cNvCxnSpPr/>
              <p:nvPr/>
            </p:nvCxnSpPr>
            <p:spPr>
              <a:xfrm rot="-5400000">
                <a:off x="6315352" y="2821701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7352" name="直接箭头连接符 37"/>
              <p:cNvCxnSpPr/>
              <p:nvPr/>
            </p:nvCxnSpPr>
            <p:spPr>
              <a:xfrm rot="-5400000">
                <a:off x="6315352" y="2254063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5" y="2174412"/>
                <a:ext cx="261298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4" y="1703125"/>
                <a:ext cx="2978450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4" y="2195358"/>
                <a:ext cx="2981866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4" y="2775565"/>
                <a:ext cx="29767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4" y="1085215"/>
                <a:ext cx="2978450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价值观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57358" name="直接箭头连接符 33"/>
              <p:cNvCxnSpPr>
                <a:endCxn id="44" idx="1"/>
              </p:cNvCxnSpPr>
              <p:nvPr/>
            </p:nvCxnSpPr>
            <p:spPr>
              <a:xfrm>
                <a:off x="6101022" y="1284204"/>
                <a:ext cx="367182" cy="2094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5" name="矩形 4"/>
          <p:cNvSpPr/>
          <p:nvPr/>
        </p:nvSpPr>
        <p:spPr>
          <a:xfrm>
            <a:off x="6911975" y="1914525"/>
            <a:ext cx="451326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价值观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是对周围客观事物的</a:t>
            </a: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【   】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和总看法</a:t>
            </a:r>
            <a:endParaRPr kumimoji="0" lang="zh-CN" altLang="en-US" sz="1800" b="1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57360" name="矩形 5"/>
          <p:cNvSpPr/>
          <p:nvPr/>
        </p:nvSpPr>
        <p:spPr>
          <a:xfrm>
            <a:off x="6186488" y="1389063"/>
            <a:ext cx="1754187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对组织的作用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6099175" y="1527175"/>
            <a:ext cx="177800" cy="15081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62" name="文本框 49"/>
          <p:cNvSpPr txBox="1"/>
          <p:nvPr/>
        </p:nvSpPr>
        <p:spPr>
          <a:xfrm>
            <a:off x="2922588" y="3314700"/>
            <a:ext cx="7343775" cy="2962275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价值观对组织的作用：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★★★★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研究各个成员对组织认同程度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的核心衡量指标；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）价值观是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了解组织成员的态度及动机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的基础，管理者可在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此基础上对组织成员进行行为分析；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使个体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对那些不被其所在群体或组织接受的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信仰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态度及行为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合理化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）价值观会</a:t>
            </a:r>
            <a:r>
              <a:rPr lang="zh-CN" altLang="en-US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影响企业领导人的决策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行为。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" y="2857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2.2.1.4价值观的作用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2.2.2 </a:t>
            </a:r>
            <a:r>
              <a:rPr lang="zh-CN" altLang="en-US" dirty="0">
                <a:sym typeface="+mn-ea"/>
              </a:rPr>
              <a:t>态度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9394" name="组合 1"/>
          <p:cNvGrpSpPr/>
          <p:nvPr/>
        </p:nvGrpSpPr>
        <p:grpSpPr>
          <a:xfrm>
            <a:off x="-15875" y="2508250"/>
            <a:ext cx="5922963" cy="1582738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8085"/>
              <a:ext cx="2646056" cy="3940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9396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59397" name="直接箭头连接符 33"/>
              <p:cNvCxnSpPr/>
              <p:nvPr/>
            </p:nvCxnSpPr>
            <p:spPr>
              <a:xfrm rot="-5400000">
                <a:off x="6314499" y="1694407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3100" y="2093733"/>
                <a:ext cx="1761236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59399" name="直接箭头连接符 33"/>
              <p:cNvCxnSpPr/>
              <p:nvPr/>
            </p:nvCxnSpPr>
            <p:spPr>
              <a:xfrm rot="-5400000">
                <a:off x="6315353" y="2821498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59400" name="直接箭头连接符 37"/>
              <p:cNvCxnSpPr/>
              <p:nvPr/>
            </p:nvCxnSpPr>
            <p:spPr>
              <a:xfrm rot="-5400000">
                <a:off x="6315353" y="2255387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175504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701648"/>
                <a:ext cx="2978449" cy="40047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4375"/>
                <a:ext cx="2981865" cy="4004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5" y="2775163"/>
                <a:ext cx="2976741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5" y="1085215"/>
                <a:ext cx="2978449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59406" name="直接箭头连接符 33"/>
              <p:cNvCxnSpPr>
                <a:endCxn id="44" idx="1"/>
              </p:cNvCxnSpPr>
              <p:nvPr/>
            </p:nvCxnSpPr>
            <p:spPr>
              <a:xfrm>
                <a:off x="6101022" y="1284403"/>
                <a:ext cx="367183" cy="209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grpSp>
        <p:nvGrpSpPr>
          <p:cNvPr id="59408" name="组合 16"/>
          <p:cNvGrpSpPr/>
          <p:nvPr/>
        </p:nvGrpSpPr>
        <p:grpSpPr>
          <a:xfrm>
            <a:off x="7376084" y="2576725"/>
            <a:ext cx="288256" cy="1026260"/>
            <a:chOff x="9342" y="2377"/>
            <a:chExt cx="431" cy="3303"/>
          </a:xfrm>
        </p:grpSpPr>
        <p:cxnSp>
          <p:nvCxnSpPr>
            <p:cNvPr id="19" name="曲线连接符 52"/>
            <p:cNvCxnSpPr>
              <a:stCxn id="9" idx="3"/>
              <a:endCxn id="59414" idx="1"/>
            </p:cNvCxnSpPr>
            <p:nvPr/>
          </p:nvCxnSpPr>
          <p:spPr>
            <a:xfrm flipV="1">
              <a:off x="9342" y="2377"/>
              <a:ext cx="431" cy="1770"/>
            </a:xfrm>
            <a:prstGeom prst="curvedConnector3">
              <a:avLst>
                <a:gd name="adj1" fmla="val 4989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26"/>
            <p:cNvCxnSpPr>
              <a:stCxn id="9" idx="3"/>
              <a:endCxn id="59415" idx="1"/>
            </p:cNvCxnSpPr>
            <p:nvPr/>
          </p:nvCxnSpPr>
          <p:spPr>
            <a:xfrm flipV="1">
              <a:off x="9342" y="4041"/>
              <a:ext cx="431" cy="106"/>
            </a:xfrm>
            <a:prstGeom prst="curvedConnector3">
              <a:avLst>
                <a:gd name="adj1" fmla="val 4989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线连接符 31"/>
            <p:cNvCxnSpPr>
              <a:stCxn id="9" idx="3"/>
              <a:endCxn id="59416" idx="1"/>
            </p:cNvCxnSpPr>
            <p:nvPr/>
          </p:nvCxnSpPr>
          <p:spPr>
            <a:xfrm>
              <a:off x="9342" y="4147"/>
              <a:ext cx="431" cy="1533"/>
            </a:xfrm>
            <a:prstGeom prst="curvedConnector3">
              <a:avLst>
                <a:gd name="adj1" fmla="val 50026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6166168" y="2956560"/>
            <a:ext cx="1209675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态度的构成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sp>
        <p:nvSpPr>
          <p:cNvPr id="32" name="箭头: 右 31"/>
          <p:cNvSpPr/>
          <p:nvPr/>
        </p:nvSpPr>
        <p:spPr>
          <a:xfrm>
            <a:off x="5989638" y="3032125"/>
            <a:ext cx="176213" cy="15240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414" name="矩形 13"/>
          <p:cNvSpPr/>
          <p:nvPr/>
        </p:nvSpPr>
        <p:spPr>
          <a:xfrm>
            <a:off x="7664450" y="2391728"/>
            <a:ext cx="11080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知觉成分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415" name="矩形 45"/>
          <p:cNvSpPr/>
          <p:nvPr/>
        </p:nvSpPr>
        <p:spPr>
          <a:xfrm>
            <a:off x="7664450" y="2908300"/>
            <a:ext cx="11080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情感成分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416" name="矩形 46"/>
          <p:cNvSpPr/>
          <p:nvPr/>
        </p:nvSpPr>
        <p:spPr>
          <a:xfrm>
            <a:off x="7664450" y="3417888"/>
            <a:ext cx="1570038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行为意向成分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417" name="矩形 14"/>
          <p:cNvSpPr/>
          <p:nvPr/>
        </p:nvSpPr>
        <p:spPr>
          <a:xfrm>
            <a:off x="3259455" y="2032318"/>
            <a:ext cx="16700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rPr>
              <a:t>★★★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2.2.2 </a:t>
            </a:r>
            <a:r>
              <a:rPr lang="zh-CN" altLang="en-US" dirty="0">
                <a:sym typeface="+mn-ea"/>
              </a:rPr>
              <a:t>态度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0418" name="组合 1"/>
          <p:cNvGrpSpPr/>
          <p:nvPr/>
        </p:nvGrpSpPr>
        <p:grpSpPr>
          <a:xfrm>
            <a:off x="-15875" y="2508250"/>
            <a:ext cx="5922963" cy="1582738"/>
            <a:chOff x="3686340" y="2009545"/>
            <a:chExt cx="5922277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686340" y="2618085"/>
              <a:ext cx="2646056" cy="3940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0420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60421" name="直接箭头连接符 33"/>
              <p:cNvCxnSpPr/>
              <p:nvPr/>
            </p:nvCxnSpPr>
            <p:spPr>
              <a:xfrm rot="-5400000">
                <a:off x="6314499" y="1694407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3100" y="2093733"/>
                <a:ext cx="1761236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0423" name="直接箭头连接符 33"/>
              <p:cNvCxnSpPr/>
              <p:nvPr/>
            </p:nvCxnSpPr>
            <p:spPr>
              <a:xfrm rot="-5400000">
                <a:off x="6315353" y="2821498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0424" name="直接箭头连接符 37"/>
              <p:cNvCxnSpPr/>
              <p:nvPr/>
            </p:nvCxnSpPr>
            <p:spPr>
              <a:xfrm rot="-5400000">
                <a:off x="6315353" y="2255387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175504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701648"/>
                <a:ext cx="2978449" cy="40047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4375"/>
                <a:ext cx="2981865" cy="4004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8205" y="2775163"/>
                <a:ext cx="2976741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8205" y="1085215"/>
                <a:ext cx="2978449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60430" name="直接箭头连接符 33"/>
              <p:cNvCxnSpPr>
                <a:endCxn id="44" idx="1"/>
              </p:cNvCxnSpPr>
              <p:nvPr/>
            </p:nvCxnSpPr>
            <p:spPr>
              <a:xfrm>
                <a:off x="6101022" y="1284403"/>
                <a:ext cx="367183" cy="2096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grpSp>
        <p:nvGrpSpPr>
          <p:cNvPr id="60432" name="组合 16"/>
          <p:cNvGrpSpPr/>
          <p:nvPr/>
        </p:nvGrpSpPr>
        <p:grpSpPr>
          <a:xfrm>
            <a:off x="7277100" y="2760663"/>
            <a:ext cx="433388" cy="696912"/>
            <a:chOff x="9194" y="2969"/>
            <a:chExt cx="648" cy="2243"/>
          </a:xfrm>
        </p:grpSpPr>
        <p:cxnSp>
          <p:nvCxnSpPr>
            <p:cNvPr id="19" name="曲线连接符 52"/>
            <p:cNvCxnSpPr>
              <a:endCxn id="44" idx="1"/>
            </p:cNvCxnSpPr>
            <p:nvPr/>
          </p:nvCxnSpPr>
          <p:spPr>
            <a:xfrm flipV="1">
              <a:off x="9194" y="2969"/>
              <a:ext cx="641" cy="91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26"/>
            <p:cNvCxnSpPr>
              <a:endCxn id="44" idx="1"/>
            </p:cNvCxnSpPr>
            <p:nvPr/>
          </p:nvCxnSpPr>
          <p:spPr>
            <a:xfrm>
              <a:off x="9289" y="3976"/>
              <a:ext cx="553" cy="11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线连接符 31"/>
            <p:cNvCxnSpPr>
              <a:endCxn id="44" idx="1"/>
            </p:cNvCxnSpPr>
            <p:nvPr/>
          </p:nvCxnSpPr>
          <p:spPr>
            <a:xfrm rot="16200000" flipH="1">
              <a:off x="9107" y="4477"/>
              <a:ext cx="915" cy="55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6148388" y="2921000"/>
            <a:ext cx="1209675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  <a:sym typeface="+mn-ea"/>
              </a:rPr>
              <a:t>态度的构成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+mn-ea"/>
            </a:endParaRPr>
          </a:p>
        </p:txBody>
      </p:sp>
      <p:sp>
        <p:nvSpPr>
          <p:cNvPr id="32" name="箭头: 右 31"/>
          <p:cNvSpPr/>
          <p:nvPr/>
        </p:nvSpPr>
        <p:spPr>
          <a:xfrm>
            <a:off x="5989638" y="3032125"/>
            <a:ext cx="176213" cy="15240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438" name="矩形 13"/>
          <p:cNvSpPr/>
          <p:nvPr/>
        </p:nvSpPr>
        <p:spPr>
          <a:xfrm>
            <a:off x="7661275" y="2576513"/>
            <a:ext cx="128111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   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439" name="矩形 45"/>
          <p:cNvSpPr/>
          <p:nvPr/>
        </p:nvSpPr>
        <p:spPr>
          <a:xfrm>
            <a:off x="7664450" y="2908300"/>
            <a:ext cx="12811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   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440" name="矩形 46"/>
          <p:cNvSpPr/>
          <p:nvPr/>
        </p:nvSpPr>
        <p:spPr>
          <a:xfrm>
            <a:off x="7661275" y="3265488"/>
            <a:ext cx="128111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   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441" name="矩形 14"/>
          <p:cNvSpPr/>
          <p:nvPr/>
        </p:nvSpPr>
        <p:spPr>
          <a:xfrm>
            <a:off x="5946775" y="3278188"/>
            <a:ext cx="16700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rPr>
              <a:t>★★★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7970" y="2146935"/>
            <a:ext cx="1715135" cy="171513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2.2.2 </a:t>
            </a:r>
            <a:r>
              <a:rPr lang="zh-CN" altLang="en-US" dirty="0">
                <a:sym typeface="+mn-ea"/>
              </a:rPr>
              <a:t>态度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0418" name="组合 1"/>
          <p:cNvGrpSpPr/>
          <p:nvPr/>
        </p:nvGrpSpPr>
        <p:grpSpPr>
          <a:xfrm>
            <a:off x="7990840" y="120015"/>
            <a:ext cx="4148455" cy="1115695"/>
            <a:chOff x="3187515" y="2476675"/>
            <a:chExt cx="6432771" cy="1116344"/>
          </a:xfrm>
        </p:grpSpPr>
        <p:sp>
          <p:nvSpPr>
            <p:cNvPr id="43" name="圆角矩形 42"/>
            <p:cNvSpPr/>
            <p:nvPr/>
          </p:nvSpPr>
          <p:spPr>
            <a:xfrm>
              <a:off x="3187515" y="2816597"/>
              <a:ext cx="3164908" cy="393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态度的心理结构</a:t>
              </a:r>
              <a:endParaRPr kumimoji="0" lang="zh-CN" altLang="en-US" sz="16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0420" name="组合 33"/>
            <p:cNvGrpSpPr/>
            <p:nvPr/>
          </p:nvGrpSpPr>
          <p:grpSpPr>
            <a:xfrm>
              <a:off x="6332397" y="2476675"/>
              <a:ext cx="3287889" cy="1116344"/>
              <a:chOff x="5925116" y="1701648"/>
              <a:chExt cx="3537509" cy="1473149"/>
            </a:xfrm>
          </p:grpSpPr>
          <p:cxnSp>
            <p:nvCxnSpPr>
              <p:cNvPr id="60421" name="直接箭头连接符 33"/>
              <p:cNvCxnSpPr/>
              <p:nvPr/>
            </p:nvCxnSpPr>
            <p:spPr>
              <a:xfrm rot="-5400000">
                <a:off x="6314499" y="1694407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579284" y="2409995"/>
                <a:ext cx="1128868" cy="683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0423" name="直接箭头连接符 33"/>
              <p:cNvCxnSpPr/>
              <p:nvPr/>
            </p:nvCxnSpPr>
            <p:spPr>
              <a:xfrm rot="-5400000">
                <a:off x="6315353" y="2821498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0424" name="直接箭头连接符 37"/>
              <p:cNvCxnSpPr/>
              <p:nvPr/>
            </p:nvCxnSpPr>
            <p:spPr>
              <a:xfrm rot="-5400000">
                <a:off x="6315353" y="2255387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410335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701648"/>
                <a:ext cx="2978449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知觉成分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4375"/>
                <a:ext cx="2981865" cy="4004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情感成分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85884" y="2774325"/>
                <a:ext cx="2976741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行为意向成分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082675" y="1642110"/>
            <a:ext cx="973264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态度的心理结构：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知觉成分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:指个体对客体的理解和价值评价。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情感成分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:在三种成分中占据关键性地位，指个体对客体的情感体验，也就是个体对客观对象的情感倾向及其程度。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行为意向成分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:是指个体对客体的行为准备状态及行为反应的倾向。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60441" name="矩形 14"/>
          <p:cNvSpPr/>
          <p:nvPr/>
        </p:nvSpPr>
        <p:spPr>
          <a:xfrm>
            <a:off x="6166485" y="459423"/>
            <a:ext cx="16700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rPr>
              <a:t>★★★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8430" y="4671060"/>
            <a:ext cx="1715135" cy="1715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30480" y="24765"/>
            <a:ext cx="34232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2.2.2.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态度的概念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2.2.2 </a:t>
            </a:r>
            <a:r>
              <a:rPr lang="zh-CN" altLang="en-US" dirty="0">
                <a:sym typeface="+mn-ea"/>
              </a:rPr>
              <a:t>态度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0418" name="组合 1"/>
          <p:cNvGrpSpPr/>
          <p:nvPr/>
        </p:nvGrpSpPr>
        <p:grpSpPr>
          <a:xfrm>
            <a:off x="7990840" y="120015"/>
            <a:ext cx="4148455" cy="1115695"/>
            <a:chOff x="3187515" y="2476675"/>
            <a:chExt cx="6432771" cy="1116344"/>
          </a:xfrm>
        </p:grpSpPr>
        <p:sp>
          <p:nvSpPr>
            <p:cNvPr id="43" name="圆角矩形 42"/>
            <p:cNvSpPr/>
            <p:nvPr/>
          </p:nvSpPr>
          <p:spPr>
            <a:xfrm>
              <a:off x="3187515" y="2816597"/>
              <a:ext cx="3164908" cy="393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态度的心理结构</a:t>
              </a:r>
              <a:endParaRPr kumimoji="0" lang="zh-CN" altLang="en-US" sz="16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0420" name="组合 33"/>
            <p:cNvGrpSpPr/>
            <p:nvPr/>
          </p:nvGrpSpPr>
          <p:grpSpPr>
            <a:xfrm>
              <a:off x="6332397" y="2476675"/>
              <a:ext cx="3287889" cy="1116344"/>
              <a:chOff x="5925116" y="1701648"/>
              <a:chExt cx="3537509" cy="1473149"/>
            </a:xfrm>
          </p:grpSpPr>
          <p:cxnSp>
            <p:nvCxnSpPr>
              <p:cNvPr id="60421" name="直接箭头连接符 33"/>
              <p:cNvCxnSpPr/>
              <p:nvPr/>
            </p:nvCxnSpPr>
            <p:spPr>
              <a:xfrm rot="-5400000">
                <a:off x="6314499" y="1694407"/>
                <a:ext cx="0" cy="34156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579284" y="2409995"/>
                <a:ext cx="1128868" cy="683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0423" name="直接箭头连接符 33"/>
              <p:cNvCxnSpPr/>
              <p:nvPr/>
            </p:nvCxnSpPr>
            <p:spPr>
              <a:xfrm rot="-5400000">
                <a:off x="6315353" y="2821498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0424" name="直接箭头连接符 37"/>
              <p:cNvCxnSpPr/>
              <p:nvPr/>
            </p:nvCxnSpPr>
            <p:spPr>
              <a:xfrm rot="-5400000">
                <a:off x="6315353" y="2255387"/>
                <a:ext cx="0" cy="30570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5116" y="2410335"/>
                <a:ext cx="261297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8205" y="1701648"/>
                <a:ext cx="2978449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知觉成分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8205" y="2194375"/>
                <a:ext cx="2981865" cy="4004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情感成分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85884" y="2774325"/>
                <a:ext cx="2976741" cy="40047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行为意向成分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082675" y="1642110"/>
            <a:ext cx="10079990" cy="35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态度的心理结构：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知觉成分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:指个体对客体的理解和价值评价。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情感成分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:在三种成分中占据关键性地位，指个体对客体的情感体验，也就是个体对客观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                 对象的情感倾向及其程度。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行为意向成分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:是指个体对客体的行为准备状态及行为反应的倾向。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人的工作满意感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是一种主观心理感受或意识形态，其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实质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是一种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态度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60441" name="矩形 14"/>
          <p:cNvSpPr/>
          <p:nvPr/>
        </p:nvSpPr>
        <p:spPr>
          <a:xfrm>
            <a:off x="8505825" y="4199573"/>
            <a:ext cx="16700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  <a:sym typeface="+mn-ea"/>
              </a:rPr>
              <a:t>★★★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0480" y="24765"/>
            <a:ext cx="34232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2.2.2.2态度在工作中的功能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2.2.3 </a:t>
            </a:r>
            <a:r>
              <a:rPr lang="zh-CN" altLang="en-US" dirty="0">
                <a:sym typeface="+mn-ea"/>
              </a:rPr>
              <a:t>工作满意度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fontAlgn="base">
              <a:spcBef>
                <a:spcPct val="0"/>
              </a:spcBef>
            </a:pP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4514" name="组合 1"/>
          <p:cNvGrpSpPr/>
          <p:nvPr/>
        </p:nvGrpSpPr>
        <p:grpSpPr>
          <a:xfrm>
            <a:off x="7903845" y="81915"/>
            <a:ext cx="4299585" cy="1584325"/>
            <a:chOff x="3781811" y="2009545"/>
            <a:chExt cx="5826806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781811" y="2617474"/>
              <a:ext cx="2549823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4516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64517" name="直接箭头连接符 33"/>
              <p:cNvCxnSpPr/>
              <p:nvPr/>
            </p:nvCxnSpPr>
            <p:spPr>
              <a:xfrm rot="-5400000">
                <a:off x="6313768" y="1693586"/>
                <a:ext cx="0" cy="34164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16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4519" name="直接箭头连接符 33"/>
              <p:cNvCxnSpPr/>
              <p:nvPr/>
            </p:nvCxnSpPr>
            <p:spPr>
              <a:xfrm rot="-5400000">
                <a:off x="6314625" y="282166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4520" name="直接箭头连接符 37"/>
              <p:cNvCxnSpPr/>
              <p:nvPr/>
            </p:nvCxnSpPr>
            <p:spPr>
              <a:xfrm rot="-5400000">
                <a:off x="6314625" y="225402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4295" y="2174412"/>
                <a:ext cx="26135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7510" y="1703124"/>
                <a:ext cx="2979143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7510" y="2195358"/>
                <a:ext cx="2982560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7510" y="2775564"/>
                <a:ext cx="2977435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7510" y="1085215"/>
                <a:ext cx="29791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64526" name="直接箭头连接符 33"/>
              <p:cNvCxnSpPr>
                <a:endCxn id="44" idx="1"/>
              </p:cNvCxnSpPr>
              <p:nvPr/>
            </p:nvCxnSpPr>
            <p:spPr>
              <a:xfrm>
                <a:off x="6100243" y="1284202"/>
                <a:ext cx="367268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64527" name="文本框 49"/>
          <p:cNvSpPr txBox="1"/>
          <p:nvPr/>
        </p:nvSpPr>
        <p:spPr>
          <a:xfrm>
            <a:off x="2265998" y="2593658"/>
            <a:ext cx="7681912" cy="1845310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工作满意度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是指人们体验到的一种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愉悦或积极的情绪状态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，这种情绪状态是人们通过</a:t>
            </a:r>
            <a:r>
              <a:rPr lang="zh-CN" altLang="en-US" sz="24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对自己的【   】或【  】经验进行评价而产生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0480" y="16510"/>
            <a:ext cx="30778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2.2.3.1工作满意度概述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2.2.3 </a:t>
            </a:r>
            <a:r>
              <a:rPr lang="zh-CN" altLang="en-US" dirty="0">
                <a:sym typeface="+mn-ea"/>
              </a:rPr>
              <a:t>工作满意度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5538" name="组合 1"/>
          <p:cNvGrpSpPr/>
          <p:nvPr/>
        </p:nvGrpSpPr>
        <p:grpSpPr>
          <a:xfrm>
            <a:off x="0" y="2268538"/>
            <a:ext cx="5826125" cy="1584325"/>
            <a:chOff x="3781811" y="2009545"/>
            <a:chExt cx="5826806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781811" y="2617474"/>
              <a:ext cx="2549823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5540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65541" name="直接箭头连接符 33"/>
              <p:cNvCxnSpPr/>
              <p:nvPr/>
            </p:nvCxnSpPr>
            <p:spPr>
              <a:xfrm rot="-5400000">
                <a:off x="6313768" y="1693586"/>
                <a:ext cx="0" cy="34164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16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5543" name="直接箭头连接符 33"/>
              <p:cNvCxnSpPr/>
              <p:nvPr/>
            </p:nvCxnSpPr>
            <p:spPr>
              <a:xfrm rot="-5400000">
                <a:off x="6314625" y="282166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5544" name="直接箭头连接符 37"/>
              <p:cNvCxnSpPr/>
              <p:nvPr/>
            </p:nvCxnSpPr>
            <p:spPr>
              <a:xfrm rot="-5400000">
                <a:off x="6314625" y="225402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4295" y="2174412"/>
                <a:ext cx="26135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7510" y="1703124"/>
                <a:ext cx="2979143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7510" y="2195358"/>
                <a:ext cx="2982560" cy="40007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7510" y="2775564"/>
                <a:ext cx="2977435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7510" y="1085215"/>
                <a:ext cx="29791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65550" name="直接箭头连接符 33"/>
              <p:cNvCxnSpPr>
                <a:endCxn id="44" idx="1"/>
              </p:cNvCxnSpPr>
              <p:nvPr/>
            </p:nvCxnSpPr>
            <p:spPr>
              <a:xfrm>
                <a:off x="6100243" y="1284202"/>
                <a:ext cx="367268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65551" name="文本框 49"/>
          <p:cNvSpPr txBox="1"/>
          <p:nvPr/>
        </p:nvSpPr>
        <p:spPr>
          <a:xfrm>
            <a:off x="3027363" y="4167188"/>
            <a:ext cx="7964487" cy="971550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工作满意度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是指人们体验到的一种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愉悦或积极的情绪状态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，这种情绪状态是人们通过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对自己的【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工作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】或【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工作</a:t>
            </a:r>
            <a:r>
              <a:rPr lang="zh-CN" altLang="en-US" sz="2000" b="1" u="sng" dirty="0">
                <a:solidFill>
                  <a:srgbClr val="0D0D0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】经验进行评价而产生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0480" y="16510"/>
            <a:ext cx="30778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2.2.3.1工作满意度概述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1.2.2 </a:t>
            </a:r>
            <a:r>
              <a:rPr lang="zh-CN" altLang="en-US"/>
              <a:t>新华生主义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072755" y="66675"/>
            <a:ext cx="4083050" cy="1263650"/>
            <a:chOff x="5814" y="3277"/>
            <a:chExt cx="10072" cy="3292"/>
          </a:xfrm>
        </p:grpSpPr>
        <p:sp>
          <p:nvSpPr>
            <p:cNvPr id="43" name="圆角矩形 42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3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39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2000"/>
              </a:p>
            </p:txBody>
          </p:sp>
          <p:cxnSp>
            <p:nvCxnSpPr>
              <p:cNvPr id="40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1" name="直接箭头连接符 40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圆角矩形 43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48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4133215" y="2138680"/>
            <a:ext cx="4525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新华生主义和华生主义有关系吗？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32815" y="2936240"/>
            <a:ext cx="10327005" cy="1601470"/>
            <a:chOff x="984" y="6762"/>
            <a:chExt cx="16263" cy="2522"/>
          </a:xfrm>
        </p:grpSpPr>
        <p:sp>
          <p:nvSpPr>
            <p:cNvPr id="20" name="文本框 19"/>
            <p:cNvSpPr txBox="1"/>
            <p:nvPr/>
          </p:nvSpPr>
          <p:spPr>
            <a:xfrm>
              <a:off x="984" y="7686"/>
              <a:ext cx="11397" cy="1598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E5E1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（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）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“</a:t>
              </a: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任何行为都有目的的存在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”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（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）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“</a:t>
              </a: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有机体的需要产生内驱力，内驱力激发有机体的行为</a:t>
              </a:r>
              <a:r>
                <a:rPr lang="en-US" altLang="zh-CN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”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688" y="7686"/>
              <a:ext cx="455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内驱力理论 </a:t>
              </a:r>
              <a:endPara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000" b="1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目的性的行为主义</a:t>
              </a:r>
              <a:endPara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88" y="6762"/>
              <a:ext cx="712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连线题：</a:t>
              </a:r>
              <a:endPara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-9525" y="24765"/>
            <a:ext cx="13068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1.2.2二、新华生主义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2.2.3 </a:t>
            </a:r>
            <a:r>
              <a:rPr lang="zh-CN" altLang="en-US" dirty="0">
                <a:sym typeface="+mn-ea"/>
              </a:rPr>
              <a:t>工作满意度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8610" name="组合 1"/>
          <p:cNvGrpSpPr/>
          <p:nvPr/>
        </p:nvGrpSpPr>
        <p:grpSpPr>
          <a:xfrm>
            <a:off x="7816850" y="81915"/>
            <a:ext cx="4396105" cy="1584325"/>
            <a:chOff x="3781811" y="2009545"/>
            <a:chExt cx="5826806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781811" y="2617474"/>
              <a:ext cx="2549823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14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8612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68613" name="直接箭头连接符 33"/>
              <p:cNvCxnSpPr/>
              <p:nvPr/>
            </p:nvCxnSpPr>
            <p:spPr>
              <a:xfrm rot="-5400000">
                <a:off x="6313768" y="1693586"/>
                <a:ext cx="0" cy="34164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16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8615" name="直接箭头连接符 33"/>
              <p:cNvCxnSpPr/>
              <p:nvPr/>
            </p:nvCxnSpPr>
            <p:spPr>
              <a:xfrm rot="-5400000">
                <a:off x="6314625" y="282166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8616" name="直接箭头连接符 37"/>
              <p:cNvCxnSpPr/>
              <p:nvPr/>
            </p:nvCxnSpPr>
            <p:spPr>
              <a:xfrm rot="-5400000">
                <a:off x="6314625" y="225402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4295" y="2174412"/>
                <a:ext cx="26135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7510" y="1703124"/>
                <a:ext cx="2979143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7510" y="2195358"/>
                <a:ext cx="2982560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7510" y="2775564"/>
                <a:ext cx="2977435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7510" y="1085215"/>
                <a:ext cx="29791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68622" name="直接箭头连接符 33"/>
              <p:cNvCxnSpPr>
                <a:endCxn id="44" idx="1"/>
              </p:cNvCxnSpPr>
              <p:nvPr/>
            </p:nvCxnSpPr>
            <p:spPr>
              <a:xfrm>
                <a:off x="6100243" y="1284202"/>
                <a:ext cx="367268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68623" name="文本框 16"/>
          <p:cNvSpPr txBox="1"/>
          <p:nvPr/>
        </p:nvSpPr>
        <p:spPr>
          <a:xfrm>
            <a:off x="3566795" y="1924685"/>
            <a:ext cx="5057775" cy="3415030"/>
          </a:xfrm>
          <a:prstGeom prst="rect">
            <a:avLst/>
          </a:prstGeom>
          <a:noFill/>
          <a:ln w="2857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判断下列因素会不会影响：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（1）工作有无挑战性。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（2）报酬公平与否。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（3）工作环境好与坏。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（4）同事关系好与坏。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5240" y="16510"/>
            <a:ext cx="39039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sym typeface="+mn-ea"/>
              </a:rPr>
              <a:t>2.2.3.2工作满意度的主要影响因素</a:t>
            </a:r>
            <a:endParaRPr lang="zh-CN" altLang="en-US" sz="10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0480" y="16510"/>
            <a:ext cx="30778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2.2.3.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工作满意度的主要影响因素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文本占位符 2"/>
          <p:cNvSpPr>
            <a:spLocks noGrp="1"/>
          </p:cNvSpPr>
          <p:nvPr>
            <p:ph type="body" idx="13"/>
          </p:nvPr>
        </p:nvSpPr>
        <p:spPr>
          <a:xfrm>
            <a:off x="1082675" y="269875"/>
            <a:ext cx="6973888" cy="815975"/>
          </a:xfrm>
          <a:noFill/>
          <a:ln>
            <a:noFill/>
          </a:ln>
        </p:spPr>
        <p:txBody>
          <a:bodyPr lIns="91440" tIns="45720" rIns="91440" bIns="45720" anchor="t"/>
          <a:p>
            <a:pPr fontAlgn="base">
              <a:spcBef>
                <a:spcPct val="0"/>
              </a:spcBef>
            </a:pPr>
            <a:r>
              <a:rPr lang="en-US" altLang="zh-CN" dirty="0">
                <a:sym typeface="+mn-ea"/>
              </a:rPr>
              <a:t>2.2.3 </a:t>
            </a:r>
            <a:r>
              <a:rPr lang="zh-CN" altLang="en-US" dirty="0">
                <a:sym typeface="+mn-ea"/>
              </a:rPr>
              <a:t>工作满意度</a:t>
            </a:r>
            <a:endParaRPr lang="zh-CN" altLang="en-US" kern="1200" dirty="0">
              <a:solidFill>
                <a:srgbClr val="CB061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9634" name="组合 1"/>
          <p:cNvGrpSpPr/>
          <p:nvPr/>
        </p:nvGrpSpPr>
        <p:grpSpPr>
          <a:xfrm>
            <a:off x="0" y="2268538"/>
            <a:ext cx="5826125" cy="1584325"/>
            <a:chOff x="3781811" y="2009545"/>
            <a:chExt cx="5826806" cy="1584109"/>
          </a:xfrm>
        </p:grpSpPr>
        <p:sp>
          <p:nvSpPr>
            <p:cNvPr id="43" name="圆角矩形 42"/>
            <p:cNvSpPr/>
            <p:nvPr/>
          </p:nvSpPr>
          <p:spPr>
            <a:xfrm>
              <a:off x="3781811" y="2617474"/>
              <a:ext cx="2549823" cy="393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-4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kumimoji="0" lang="zh-CN" altLang="en-US" sz="2000" b="0" i="0" u="none" strike="noStrike" kern="1200" cap="none" spc="-4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9636" name="组合 33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69637" name="直接箭头连接符 33"/>
              <p:cNvCxnSpPr/>
              <p:nvPr/>
            </p:nvCxnSpPr>
            <p:spPr>
              <a:xfrm rot="-5400000">
                <a:off x="6313768" y="1693586"/>
                <a:ext cx="0" cy="34164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36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2164" y="2093768"/>
                <a:ext cx="1761567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69639" name="直接箭头连接符 33"/>
              <p:cNvCxnSpPr/>
              <p:nvPr/>
            </p:nvCxnSpPr>
            <p:spPr>
              <a:xfrm rot="-5400000">
                <a:off x="6314625" y="282166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69640" name="直接箭头连接符 37"/>
              <p:cNvCxnSpPr/>
              <p:nvPr/>
            </p:nvCxnSpPr>
            <p:spPr>
              <a:xfrm rot="-5400000">
                <a:off x="6314625" y="2254027"/>
                <a:ext cx="0" cy="305772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924295" y="2174412"/>
                <a:ext cx="261359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21"/>
              <p:cNvSpPr/>
              <p:nvPr/>
            </p:nvSpPr>
            <p:spPr>
              <a:xfrm>
                <a:off x="6467510" y="1703124"/>
                <a:ext cx="2979143" cy="400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1" name="圆角矩形 23"/>
              <p:cNvSpPr/>
              <p:nvPr/>
            </p:nvSpPr>
            <p:spPr>
              <a:xfrm>
                <a:off x="6467510" y="2195358"/>
                <a:ext cx="2982560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2" name="圆角矩形 24"/>
              <p:cNvSpPr/>
              <p:nvPr/>
            </p:nvSpPr>
            <p:spPr>
              <a:xfrm>
                <a:off x="6467510" y="2775564"/>
                <a:ext cx="2977435" cy="4000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工作满意度的影响因素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44" name="圆角矩形 1"/>
              <p:cNvSpPr/>
              <p:nvPr/>
            </p:nvSpPr>
            <p:spPr>
              <a:xfrm>
                <a:off x="6467510" y="1085215"/>
                <a:ext cx="2979143" cy="40007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69646" name="直接箭头连接符 33"/>
              <p:cNvCxnSpPr>
                <a:endCxn id="44" idx="1"/>
              </p:cNvCxnSpPr>
              <p:nvPr/>
            </p:nvCxnSpPr>
            <p:spPr>
              <a:xfrm>
                <a:off x="6100243" y="1284202"/>
                <a:ext cx="367268" cy="2095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69647" name="文本框 16"/>
          <p:cNvSpPr txBox="1"/>
          <p:nvPr/>
        </p:nvSpPr>
        <p:spPr>
          <a:xfrm>
            <a:off x="5981700" y="3549650"/>
            <a:ext cx="5057775" cy="1631950"/>
          </a:xfrm>
          <a:prstGeom prst="rect">
            <a:avLst/>
          </a:prstGeom>
          <a:noFill/>
          <a:ln w="2857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判断下列因素会不会影响：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（1）工作有无挑战性。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（2）报酬公平与否。    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（3）工作环境好与坏。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（4）同事关系好与坏。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0480" y="16510"/>
            <a:ext cx="30778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2.2.3.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工作满意度的主要影响因素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2175" y="1231900"/>
            <a:ext cx="10515600" cy="3869690"/>
          </a:xfrm>
        </p:spPr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2.4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工作满意度的影响因素【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简答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★★★★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92175" y="246380"/>
            <a:ext cx="10972800" cy="85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+mn-cs"/>
                <a:sym typeface="+mn-ea"/>
              </a:rPr>
              <a:t>2.2.3 工作满意度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+mn-cs"/>
              <a:sym typeface="+mn-ea"/>
            </a:endParaRPr>
          </a:p>
        </p:txBody>
      </p:sp>
      <p:sp>
        <p:nvSpPr>
          <p:cNvPr id="70659" name="文本框 3"/>
          <p:cNvSpPr txBox="1"/>
          <p:nvPr/>
        </p:nvSpPr>
        <p:spPr>
          <a:xfrm>
            <a:off x="1446213" y="1946910"/>
            <a:ext cx="5072062" cy="19383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（1）挑战性的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工作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（2）公平的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报酬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（3）支持性的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工作环境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（4）和睦融洽的</a:t>
            </a:r>
            <a:r>
              <a:rPr lang="zh-CN" altLang="en-US" sz="2000" b="1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同事关系</a:t>
            </a:r>
            <a:r>
              <a:rPr lang="zh-CN" altLang="en-US" sz="20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70660" name="组合 4"/>
          <p:cNvGrpSpPr/>
          <p:nvPr/>
        </p:nvGrpSpPr>
        <p:grpSpPr>
          <a:xfrm>
            <a:off x="7843838" y="12700"/>
            <a:ext cx="4348162" cy="1219200"/>
            <a:chOff x="3781811" y="2009545"/>
            <a:chExt cx="5826806" cy="1584109"/>
          </a:xfrm>
        </p:grpSpPr>
        <p:sp>
          <p:nvSpPr>
            <p:cNvPr id="6" name="圆角矩形 42"/>
            <p:cNvSpPr/>
            <p:nvPr/>
          </p:nvSpPr>
          <p:spPr>
            <a:xfrm>
              <a:off x="3781811" y="2618025"/>
              <a:ext cx="2550690" cy="393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spc="-4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价值观、态度与行为</a:t>
              </a:r>
              <a:endParaRPr lang="zh-CN" altLang="en-US" sz="1400" spc="-4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70662" name="组合 6"/>
            <p:cNvGrpSpPr/>
            <p:nvPr/>
          </p:nvGrpSpPr>
          <p:grpSpPr>
            <a:xfrm>
              <a:off x="6332185" y="2009545"/>
              <a:ext cx="3276432" cy="1584109"/>
              <a:chOff x="5924888" y="1085215"/>
              <a:chExt cx="3525182" cy="2090420"/>
            </a:xfrm>
          </p:grpSpPr>
          <p:cxnSp>
            <p:nvCxnSpPr>
              <p:cNvPr id="70663" name="直接箭头连接符 33"/>
              <p:cNvCxnSpPr/>
              <p:nvPr/>
            </p:nvCxnSpPr>
            <p:spPr>
              <a:xfrm rot="-5400000">
                <a:off x="6315477" y="1693157"/>
                <a:ext cx="0" cy="34104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sp>
            <p:nvSpPr>
              <p:cNvPr id="9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5264424" y="2093679"/>
                <a:ext cx="1761069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70665" name="直接箭头连接符 33"/>
              <p:cNvCxnSpPr/>
              <p:nvPr/>
            </p:nvCxnSpPr>
            <p:spPr>
              <a:xfrm rot="-5400000">
                <a:off x="6314334" y="2820859"/>
                <a:ext cx="0" cy="306707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70666" name="直接箭头连接符 10"/>
              <p:cNvCxnSpPr/>
              <p:nvPr/>
            </p:nvCxnSpPr>
            <p:spPr>
              <a:xfrm rot="-5400000">
                <a:off x="6315477" y="2255848"/>
                <a:ext cx="0" cy="304419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925228" y="2176698"/>
                <a:ext cx="260930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圆角矩形 21"/>
              <p:cNvSpPr/>
              <p:nvPr/>
            </p:nvSpPr>
            <p:spPr>
              <a:xfrm>
                <a:off x="6467688" y="1703087"/>
                <a:ext cx="2980093" cy="40011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态度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4" name="圆角矩形 23"/>
              <p:cNvSpPr/>
              <p:nvPr/>
            </p:nvSpPr>
            <p:spPr>
              <a:xfrm>
                <a:off x="6467688" y="2195751"/>
                <a:ext cx="2982382" cy="40012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工作满意度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15" name="圆角矩形 24"/>
              <p:cNvSpPr/>
              <p:nvPr/>
            </p:nvSpPr>
            <p:spPr>
              <a:xfrm>
                <a:off x="6467688" y="2775516"/>
                <a:ext cx="2977804" cy="40011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400" spc="-4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工作满意度的影响因素</a:t>
                </a:r>
                <a:endParaRPr lang="zh-CN" altLang="en-US" sz="1400" spc="-4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圆角矩形 1"/>
              <p:cNvSpPr/>
              <p:nvPr/>
            </p:nvSpPr>
            <p:spPr>
              <a:xfrm>
                <a:off x="6467688" y="1085215"/>
                <a:ext cx="2977804" cy="40012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  <a:sym typeface="+mn-ea"/>
                  </a:rPr>
                  <a:t>价值观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  <a:sym typeface="+mn-ea"/>
                </a:endParaRPr>
              </a:p>
            </p:txBody>
          </p:sp>
          <p:cxnSp>
            <p:nvCxnSpPr>
              <p:cNvPr id="70672" name="直接箭头连接符 33"/>
              <p:cNvCxnSpPr>
                <a:endCxn id="16" idx="1"/>
              </p:cNvCxnSpPr>
              <p:nvPr/>
            </p:nvCxnSpPr>
            <p:spPr>
              <a:xfrm>
                <a:off x="6101471" y="1283915"/>
                <a:ext cx="366217" cy="2721"/>
              </a:xfrm>
              <a:prstGeom prst="straightConnector1">
                <a:avLst/>
              </a:prstGeom>
              <a:ln w="6350" cap="flat" cmpd="sng">
                <a:solidFill>
                  <a:srgbClr val="0D0D0D"/>
                </a:solidFill>
                <a:prstDash val="solid"/>
                <a:bevel/>
                <a:headEnd type="none" w="med" len="med"/>
                <a:tailEnd type="arrow" w="med" len="med"/>
              </a:ln>
            </p:spPr>
          </p:cxnSp>
        </p:grpSp>
      </p:grpSp>
      <p:sp>
        <p:nvSpPr>
          <p:cNvPr id="4" name="文本框 3"/>
          <p:cNvSpPr txBox="1"/>
          <p:nvPr/>
        </p:nvSpPr>
        <p:spPr>
          <a:xfrm>
            <a:off x="-30480" y="16510"/>
            <a:ext cx="30778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2.2.3.</a:t>
            </a:r>
            <a:r>
              <a:rPr lang="en-US" altLang="zh-CN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</a:t>
            </a:r>
            <a:r>
              <a:rPr lang="zh-CN" altLang="en-US" sz="1000">
                <a:solidFill>
                  <a:schemeClr val="bg1">
                    <a:lumMod val="9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工作满意度的主要影响因素</a:t>
            </a:r>
            <a:endParaRPr lang="zh-CN" altLang="en-US" sz="1000">
              <a:solidFill>
                <a:schemeClr val="bg1">
                  <a:lumMod val="95000"/>
                </a:schemeClr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1.2.2 </a:t>
            </a:r>
            <a:r>
              <a:rPr lang="zh-CN" altLang="en-US">
                <a:sym typeface="+mn-ea"/>
              </a:rPr>
              <a:t>新华生主义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35660" y="1645285"/>
            <a:ext cx="10591800" cy="2398395"/>
            <a:chOff x="1004" y="3479"/>
            <a:chExt cx="16680" cy="3777"/>
          </a:xfrm>
        </p:grpSpPr>
        <p:grpSp>
          <p:nvGrpSpPr>
            <p:cNvPr id="7" name="组合 6"/>
            <p:cNvGrpSpPr/>
            <p:nvPr/>
          </p:nvGrpSpPr>
          <p:grpSpPr>
            <a:xfrm>
              <a:off x="1004" y="3479"/>
              <a:ext cx="16680" cy="3777"/>
              <a:chOff x="1004" y="3479"/>
              <a:chExt cx="16680" cy="377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004" y="5658"/>
                <a:ext cx="11397" cy="159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8E5E1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（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1</a:t>
                </a: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）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“</a:t>
                </a: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任何行为都有目的的存在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”</a:t>
                </a:r>
                <a:endParaRPr lang="en-US" altLang="zh-CN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（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2</a:t>
                </a: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）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“</a:t>
                </a: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有机体的需要产生内驱力，内驱力激发有机体的行为</a:t>
                </a:r>
                <a:r>
                  <a:rPr lang="en-US" altLang="zh-CN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”</a:t>
                </a:r>
                <a:endParaRPr lang="en-US" altLang="zh-CN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125" y="5658"/>
                <a:ext cx="4559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内驱力理论 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  <a:sym typeface="+mn-ea"/>
                  </a:rPr>
                  <a:t>目的性的行为主义</a:t>
                </a:r>
                <a:endParaRPr lang="en-US" altLang="zh-CN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392" y="3479"/>
                <a:ext cx="7127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latin typeface="方正清刻本悦宋简体" panose="02000000000000000000" charset="-122"/>
                    <a:ea typeface="方正清刻本悦宋简体" panose="02000000000000000000" charset="-122"/>
                  </a:rPr>
                  <a:t>连线题：</a:t>
                </a:r>
                <a:endParaRPr lang="zh-CN" altLang="en-US" sz="2000" b="1">
                  <a:latin typeface="方正清刻本悦宋简体" panose="02000000000000000000" charset="-122"/>
                  <a:ea typeface="方正清刻本悦宋简体" panose="02000000000000000000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12269" y="6265"/>
              <a:ext cx="885" cy="692"/>
            </a:xfrm>
            <a:prstGeom prst="line">
              <a:avLst/>
            </a:prstGeom>
            <a:ln w="28575">
              <a:solidFill>
                <a:srgbClr val="CB0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2269" y="6189"/>
              <a:ext cx="856" cy="768"/>
            </a:xfrm>
            <a:prstGeom prst="line">
              <a:avLst/>
            </a:prstGeom>
            <a:ln w="28575">
              <a:solidFill>
                <a:srgbClr val="CB0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8073390" y="66675"/>
            <a:ext cx="4082415" cy="1263650"/>
            <a:chOff x="5814" y="3277"/>
            <a:chExt cx="10072" cy="3292"/>
          </a:xfrm>
        </p:grpSpPr>
        <p:sp>
          <p:nvSpPr>
            <p:cNvPr id="10" name="圆角矩形 9"/>
            <p:cNvSpPr/>
            <p:nvPr/>
          </p:nvSpPr>
          <p:spPr>
            <a:xfrm>
              <a:off x="5814" y="4405"/>
              <a:ext cx="4518" cy="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rPr>
                <a:t>关于个体行为的解释</a:t>
              </a:r>
              <a:endParaRPr lang="zh-CN" altLang="en-US" sz="1400" spc="-4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0332" y="3277"/>
              <a:ext cx="5554" cy="3292"/>
              <a:chOff x="9264" y="1709"/>
              <a:chExt cx="6102" cy="3292"/>
            </a:xfrm>
          </p:grpSpPr>
          <p:cxnSp>
            <p:nvCxnSpPr>
              <p:cNvPr id="13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2668"/>
                <a:ext cx="0" cy="537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sp>
            <p:nvSpPr>
              <p:cNvPr id="14" name="直接连接符 31"/>
              <p:cNvSpPr>
                <a:spLocks noChangeShapeType="1"/>
              </p:cNvSpPr>
              <p:nvPr/>
            </p:nvSpPr>
            <p:spPr bwMode="auto">
              <a:xfrm rot="16200000" flipV="1">
                <a:off x="8289" y="3296"/>
                <a:ext cx="2773" cy="1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</a:ln>
            </p:spPr>
            <p:txBody>
              <a:bodyPr/>
              <a:p>
                <a:endParaRPr lang="zh-CN" altLang="en-US" sz="2000"/>
              </a:p>
            </p:txBody>
          </p:sp>
          <p:cxnSp>
            <p:nvCxnSpPr>
              <p:cNvPr id="15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4445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16" name="直接箭头连接符 15"/>
              <p:cNvCxnSpPr>
                <a:cxnSpLocks noChangeShapeType="1"/>
              </p:cNvCxnSpPr>
              <p:nvPr/>
            </p:nvCxnSpPr>
            <p:spPr bwMode="auto">
              <a:xfrm rot="16200000">
                <a:off x="9946" y="3551"/>
                <a:ext cx="0" cy="481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  <p:cxnSp>
            <p:nvCxnSpPr>
              <p:cNvPr id="17" name="直接连接符 16"/>
              <p:cNvCxnSpPr/>
              <p:nvPr/>
            </p:nvCxnSpPr>
            <p:spPr>
              <a:xfrm>
                <a:off x="9264" y="3287"/>
                <a:ext cx="411" cy="19"/>
              </a:xfrm>
              <a:prstGeom prst="lin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圆角矩形 17"/>
              <p:cNvSpPr/>
              <p:nvPr/>
            </p:nvSpPr>
            <p:spPr>
              <a:xfrm>
                <a:off x="10185" y="2582"/>
                <a:ext cx="5181" cy="6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新华生主义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185" y="3457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526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 spc="-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微软雅黑" panose="020B0503020204020204" pitchFamily="34" charset="-122"/>
                    <a:sym typeface="+mn-ea"/>
                  </a:rPr>
                  <a:t>卢因的观点</a:t>
                </a:r>
                <a:endParaRPr lang="zh-CN" altLang="en-US" sz="1400" spc="-4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0185" y="4370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个体行为规律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0185" y="1709"/>
                <a:ext cx="5181" cy="63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华生的行为主义理论</a:t>
                </a:r>
                <a:endParaRPr lang="zh-CN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</p:txBody>
          </p:sp>
          <p:cxnSp>
            <p:nvCxnSpPr>
              <p:cNvPr id="24" name="直接箭头连接符 33"/>
              <p:cNvCxnSpPr>
                <a:cxnSpLocks noChangeShapeType="1"/>
              </p:cNvCxnSpPr>
              <p:nvPr/>
            </p:nvCxnSpPr>
            <p:spPr bwMode="auto">
              <a:xfrm rot="16200000">
                <a:off x="9944" y="1686"/>
                <a:ext cx="0" cy="675"/>
              </a:xfrm>
              <a:prstGeom prst="straightConnector1">
                <a:avLst/>
              </a:prstGeom>
              <a:noFill/>
              <a:ln w="6350">
                <a:solidFill>
                  <a:schemeClr val="tx1">
                    <a:lumMod val="95000"/>
                    <a:lumOff val="5000"/>
                  </a:schemeClr>
                </a:solidFill>
                <a:bevel/>
                <a:tailEnd type="arrow" w="med" len="med"/>
              </a:ln>
            </p:spPr>
          </p:cxn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7"/>
  <p:tag name="KSO_WM_UNIT_ID" val="diagram160006_5*n_h_i*1_2_7"/>
  <p:tag name="KSO_WM_UNIT_LAYERLEVEL" val="1_1_1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6"/>
  <p:tag name="KSO_WM_UNIT_ID" val="diagram160006_5*n_h_i*1_2_6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2"/>
  <p:tag name="KSO_WM_UNIT_ID" val="diagram160006_5*n_h_i*1_2_2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"/>
  <p:tag name="KSO_WM_UNIT_ID" val="diagram160006_5*n_h_i*1_2_1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1_1"/>
  <p:tag name="KSO_WM_UNIT_ID" val="diagram160006_5*n_h_f*1_1_1"/>
  <p:tag name="KSO_WM_UNIT_CLEAR" val="1"/>
  <p:tag name="KSO_WM_UNIT_LAYERLEVEL" val="1_1_1"/>
  <p:tag name="KSO_WM_UNIT_VALUE" val="20"/>
  <p:tag name="KSO_WM_UNIT_HIGHLIGHT" val="0"/>
  <p:tag name="KSO_WM_UNIT_COMPATIBLE" val="0"/>
  <p:tag name="KSO_WM_DIAGRAM_GROUP_CODE" val="n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8"/>
  <p:tag name="KSO_WM_UNIT_ID" val="diagram160006_5*n_h_i*1_2_8"/>
  <p:tag name="KSO_WM_UNIT_LAYERLEVEL" val="1_1_1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7"/>
  <p:tag name="KSO_WM_UNIT_ID" val="diagram160006_5*n_h_i*1_2_7"/>
  <p:tag name="KSO_WM_UNIT_LAYERLEVEL" val="1_1_1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8"/>
  <p:tag name="KSO_WM_UNIT_ID" val="diagram160006_5*n_h_i*1_2_8"/>
  <p:tag name="KSO_WM_UNIT_LAYERLEVEL" val="1_1_1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1"/>
  <p:tag name="KSO_WM_UNIT_ID" val="diagram160006_5*n_h_i*1_2_11"/>
  <p:tag name="KSO_WM_UNIT_LAYERLEVEL" val="1_1_1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9"/>
  <p:tag name="KSO_WM_UNIT_ID" val="diagram160006_5*n_h_i*1_2_9"/>
  <p:tag name="KSO_WM_UNIT_LAYERLEVEL" val="1_1_1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0"/>
  <p:tag name="KSO_WM_UNIT_ID" val="diagram160006_5*n_h_i*1_2_10"/>
  <p:tag name="KSO_WM_UNIT_LAYERLEVEL" val="1_1_1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2"/>
  <p:tag name="KSO_WM_UNIT_ID" val="diagram160006_5*n_h_i*1_2_12"/>
  <p:tag name="KSO_WM_UNIT_LAYERLEVEL" val="1_1_1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3"/>
  <p:tag name="KSO_WM_UNIT_ID" val="diagram160006_5*n_h_i*1_2_3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4"/>
  <p:tag name="KSO_WM_UNIT_ID" val="diagram160006_5*n_h_i*1_2_4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5"/>
  <p:tag name="KSO_WM_UNIT_ID" val="diagram160006_5*n_h_i*1_2_5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6"/>
  <p:tag name="KSO_WM_UNIT_ID" val="diagram160006_5*n_h_i*1_2_6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1"/>
  <p:tag name="KSO_WM_UNIT_ID" val="diagram160006_5*n_h_i*1_2_11"/>
  <p:tag name="KSO_WM_UNIT_LAYERLEVEL" val="1_1_1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2"/>
  <p:tag name="KSO_WM_UNIT_ID" val="diagram160006_5*n_h_i*1_2_2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"/>
  <p:tag name="KSO_WM_UNIT_ID" val="diagram160006_5*n_h_i*1_2_1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1_1"/>
  <p:tag name="KSO_WM_UNIT_ID" val="diagram160006_5*n_h_f*1_1_1"/>
  <p:tag name="KSO_WM_UNIT_CLEAR" val="1"/>
  <p:tag name="KSO_WM_UNIT_LAYERLEVEL" val="1_1_1"/>
  <p:tag name="KSO_WM_UNIT_VALUE" val="20"/>
  <p:tag name="KSO_WM_UNIT_HIGHLIGHT" val="0"/>
  <p:tag name="KSO_WM_UNIT_COMPATIBLE" val="0"/>
  <p:tag name="KSO_WM_DIAGRAM_GROUP_CODE" val="n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160006"/>
  <p:tag name="KSO_WM_TAG_VERSION" val="1.0"/>
  <p:tag name="KSO_WM_BEAUTIFY_FLAG" val="#wm#"/>
  <p:tag name="KSO_WM_UNIT_TYPE" val="n_h_f"/>
  <p:tag name="KSO_WM_UNIT_INDEX" val="1_2_1"/>
  <p:tag name="KSO_WM_UNIT_ID" val="diagram160006_5*n_h_f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7"/>
  <p:tag name="KSO_WM_UNIT_ID" val="diagram160334_5*q_i*1_7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9"/>
  <p:tag name="KSO_WM_UNIT_ID" val="diagram160006_5*n_h_i*1_2_9"/>
  <p:tag name="KSO_WM_UNIT_LAYERLEVEL" val="1_1_1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1"/>
  <p:tag name="KSO_WM_UNIT_ID" val="diagram160334_5*q_i*1_1"/>
  <p:tag name="KSO_WM_UNIT_CLEAR" val="1"/>
  <p:tag name="KSO_WM_UNIT_LAYERLEVEL" val="1_1"/>
  <p:tag name="KSO_WM_UNIT_LINE_FORE_SCHEMECOLOR_INDEX" val="6"/>
  <p:tag name="KSO_WM_UNIT_LINE_FILL_TYPE" val="2"/>
</p:tagLst>
</file>

<file path=ppt/tags/tag41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2"/>
  <p:tag name="KSO_WM_UNIT_ID" val="diagram160334_5*q_i*1_2"/>
  <p:tag name="KSO_WM_UNIT_CLEAR" val="1"/>
  <p:tag name="KSO_WM_UNIT_LAYERLEVEL" val="1_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3"/>
  <p:tag name="KSO_WM_UNIT_ID" val="diagram160334_5*q_i*1_3"/>
  <p:tag name="KSO_WM_UNIT_CLEAR" val="1"/>
  <p:tag name="KSO_WM_UNIT_LAYERLEVEL" val="1_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4"/>
  <p:tag name="KSO_WM_UNIT_ID" val="diagram160334_5*q_i*1_4"/>
  <p:tag name="KSO_WM_UNIT_CLEAR" val="1"/>
  <p:tag name="KSO_WM_UNIT_LAYERLEVEL" val="1_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5"/>
  <p:tag name="KSO_WM_UNIT_ID" val="diagram160334_5*q_i*1_5"/>
  <p:tag name="KSO_WM_UNIT_CLEAR" val="1"/>
  <p:tag name="KSO_WM_UNIT_LAYERLEVEL" val="1_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6"/>
  <p:tag name="KSO_WM_UNIT_ID" val="diagram160334_5*q_i*1_6"/>
  <p:tag name="KSO_WM_UNIT_CLEAR" val="1"/>
  <p:tag name="KSO_WM_UNIT_LAYERLEVEL" val="1_1"/>
  <p:tag name="KSO_WM_UNIT_LINE_FORE_SCHEMECOLOR_INDEX" val="5"/>
  <p:tag name="KSO_WM_UNIT_LINE_FILL_TYPE" val="2"/>
</p:tagLst>
</file>

<file path=ppt/tags/tag46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8"/>
  <p:tag name="KSO_WM_UNIT_ID" val="diagram160334_5*q_i*1_8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9"/>
  <p:tag name="KSO_WM_UNIT_ID" val="diagram160334_5*q_i*1_9"/>
  <p:tag name="KSO_WM_UNIT_CLEAR" val="1"/>
  <p:tag name="KSO_WM_UNIT_LAYERLEVEL" val="1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10"/>
  <p:tag name="KSO_WM_UNIT_ID" val="diagram160334_5*q_i*1_10"/>
  <p:tag name="KSO_WM_UNIT_CLEAR" val="1"/>
  <p:tag name="KSO_WM_UNIT_LAYERLEVEL" val="1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11"/>
  <p:tag name="KSO_WM_UNIT_ID" val="diagram160334_5*q_i*1_11"/>
  <p:tag name="KSO_WM_UNIT_CLEAR" val="1"/>
  <p:tag name="KSO_WM_UNIT_LAYERLEVEL" val="1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0"/>
  <p:tag name="KSO_WM_UNIT_ID" val="diagram160006_5*n_h_i*1_2_10"/>
  <p:tag name="KSO_WM_UNIT_LAYERLEVEL" val="1_1_1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DIAGRAM_GROUP_CODE" val="q1-1"/>
  <p:tag name="KSO_WM_UNIT_TYPE" val="q_i"/>
  <p:tag name="KSO_WM_UNIT_INDEX" val="1_12"/>
  <p:tag name="KSO_WM_UNIT_ID" val="diagram160334_5*q_i*1_12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2_1"/>
  <p:tag name="KSO_WM_UNIT_ID" val="diagram160334_5*q_h_a*1_2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6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3_1"/>
  <p:tag name="KSO_WM_UNIT_ID" val="diagram160334_5*q_h_a*1_3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6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4_1"/>
  <p:tag name="KSO_WM_UNIT_ID" val="diagram160334_5*q_h_a*1_4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6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1_1"/>
  <p:tag name="KSO_WM_UNIT_ID" val="diagram160334_5*q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5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6_1"/>
  <p:tag name="KSO_WM_UNIT_ID" val="diagram160334_5*q_h_a*1_6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5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160334"/>
  <p:tag name="KSO_WM_TAG_VERSION" val="1.0"/>
  <p:tag name="KSO_WM_BEAUTIFY_FLAG" val="#wm#"/>
  <p:tag name="KSO_WM_UNIT_TYPE" val="q_h_a"/>
  <p:tag name="KSO_WM_UNIT_INDEX" val="1_5_1"/>
  <p:tag name="KSO_WM_UNIT_ID" val="diagram160334_5*q_h_a*1_5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5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12"/>
  <p:tag name="KSO_WM_UNIT_ID" val="diagram160006_5*n_h_i*1_2_12"/>
  <p:tag name="KSO_WM_UNIT_LAYERLEVEL" val="1_1_1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3"/>
  <p:tag name="KSO_WM_UNIT_ID" val="diagram160006_5*n_h_i*1_2_3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4"/>
  <p:tag name="KSO_WM_UNIT_ID" val="diagram160006_5*n_h_i*1_2_4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160006"/>
  <p:tag name="KSO_WM_UNIT_CLEAR" val="1"/>
  <p:tag name="KSO_WM_DIAGRAM_GROUP_CODE" val="n1-1"/>
  <p:tag name="KSO_WM_TAG_VERSION" val="1.0"/>
  <p:tag name="KSO_WM_UNIT_TYPE" val="n_h_i"/>
  <p:tag name="KSO_WM_UNIT_INDEX" val="1_2_5"/>
  <p:tag name="KSO_WM_UNIT_ID" val="diagram160006_5*n_h_i*1_2_5"/>
  <p:tag name="KSO_WM_UNIT_LAYERLEVEL" val="1_1_1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10531</Words>
  <Application>WPS 表格</Application>
  <PresentationFormat>宽屏</PresentationFormat>
  <Paragraphs>1718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108" baseType="lpstr">
      <vt:lpstr>Arial</vt:lpstr>
      <vt:lpstr>方正书宋_GBK</vt:lpstr>
      <vt:lpstr>Wingdings</vt:lpstr>
      <vt:lpstr>方正清刻本悦宋简体</vt:lpstr>
      <vt:lpstr>华文楷体</vt:lpstr>
      <vt:lpstr>微软雅黑</vt:lpstr>
      <vt:lpstr>Arial Narrow</vt:lpstr>
      <vt:lpstr>方正兰亭准黑_GBK</vt:lpstr>
      <vt:lpstr>等线</vt:lpstr>
      <vt:lpstr>Arial</vt:lpstr>
      <vt:lpstr>Wingdings</vt:lpstr>
      <vt:lpstr>Calibri</vt:lpstr>
      <vt:lpstr>楷体</vt:lpstr>
      <vt:lpstr>方正隶变_GBK</vt:lpstr>
      <vt:lpstr>隶书</vt:lpstr>
      <vt:lpstr>Verdana</vt:lpstr>
      <vt:lpstr>冬青黑体简体中文</vt:lpstr>
      <vt:lpstr>宋体</vt:lpstr>
      <vt:lpstr>Arial Unicode MS</vt:lpstr>
      <vt:lpstr>汉仪书宋二KW</vt:lpstr>
      <vt:lpstr>汉仪中等线KW</vt:lpstr>
      <vt:lpstr>Helvetica Neue</vt:lpstr>
      <vt:lpstr>汉仪楷体KW</vt:lpstr>
      <vt:lpstr>报隶-简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1.2.1 华生的行为主义理论</vt:lpstr>
      <vt:lpstr>真题再现</vt:lpstr>
      <vt:lpstr>真题再现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真题再现</vt:lpstr>
      <vt:lpstr>真题再现</vt:lpstr>
      <vt:lpstr>1.2.3 卢因的观点</vt:lpstr>
      <vt:lpstr>1.2.3 卢因的观点</vt:lpstr>
      <vt:lpstr>1.2.4 个体行为规律</vt:lpstr>
      <vt:lpstr>PowerPoint 演示文稿</vt:lpstr>
      <vt:lpstr>PowerPoint 演示文稿</vt:lpstr>
      <vt:lpstr>1.2.4 个体行为规律</vt:lpstr>
      <vt:lpstr>1.2.4 个体行为规律</vt:lpstr>
      <vt:lpstr>1.2.4 个体行为规律</vt:lpstr>
      <vt:lpstr>1.2.4 个体行为规律</vt:lpstr>
      <vt:lpstr>1.2.4 个体行为规律</vt:lpstr>
      <vt:lpstr>PowerPoint 演示文稿</vt:lpstr>
      <vt:lpstr>PowerPoint 演示文稿</vt:lpstr>
      <vt:lpstr>1.3.1 心理过程</vt:lpstr>
      <vt:lpstr>1.3.1 心理过程</vt:lpstr>
      <vt:lpstr>1.3.1 心理过程</vt:lpstr>
      <vt:lpstr>1.3.2  个性心理</vt:lpstr>
      <vt:lpstr>1.3.1 心理过程</vt:lpstr>
      <vt:lpstr>1.3.1 心理过程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2.1.1 需要、动机及行为规律</vt:lpstr>
      <vt:lpstr>课堂演练</vt:lpstr>
      <vt:lpstr>课堂演练</vt:lpstr>
      <vt:lpstr>PowerPoint 演示文稿</vt:lpstr>
      <vt:lpstr>PowerPoint 演示文稿</vt:lpstr>
      <vt:lpstr>2.1.3 动机与行为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真题再现</vt:lpstr>
      <vt:lpstr>真题再现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2.2.3 工作满意度 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wanglixia</cp:lastModifiedBy>
  <cp:revision>49</cp:revision>
  <dcterms:created xsi:type="dcterms:W3CDTF">2019-10-18T08:04:07Z</dcterms:created>
  <dcterms:modified xsi:type="dcterms:W3CDTF">2019-10-18T08:04:07Z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